
<file path=[Content_Types].xml><?xml version="1.0" encoding="utf-8"?>
<Types xmlns="http://schemas.openxmlformats.org/package/2006/content-types">
  <Default Extension="xml" ContentType="application/vnd.openxmlformats-officedocument.presentationml.presentation.main+xml"/>
  <Default Extension="rels" ContentType="application/vnd.openxmlformats-package.relationships+xml"/>
  <Default Extension="png" ContentType="image/png"/>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Slides/notesSlide1.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227ba3af3b3e41fd"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Lst>
  <p:sldSz cx="9144000" cy="6858000"/>
  <p:notesSz cx="6858000" cy="9144000"/>
  <p:defaultTextStyle>
    <a:lvl1pPr marL="0" lvl="0" indent="0" algn="l" defTabSz="914400">
      <a:lnSpc>
        <a:spcPct val="100000"/>
      </a:lnSpc>
      <a:spcBef>
        <a:spcPct val="0"/>
      </a:spcBef>
      <a:spcAft>
        <a:spcPct val="0"/>
      </a:spcAft>
      <a:buNone/>
      <a:defRPr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sz="1800" b="0" i="0" u="none" baseline="0">
        <a:solidFill>
          <a:schemeClr val="tx1"/>
        </a:solidFill>
        <a:latin typeface="Verdana"/>
        <a:ea typeface="宋体"/>
      </a:defRPr>
    </a:lvl5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slide" Target="/ppt/slides/slide16.xml" Id="rId19" /><Relationship Type="http://schemas.openxmlformats.org/officeDocument/2006/relationships/slide" Target="/ppt/slides/slide17.xml" Id="rId20" /><Relationship Type="http://schemas.openxmlformats.org/officeDocument/2006/relationships/slide" Target="/ppt/slides/slide18.xml" Id="rId21" /><Relationship Type="http://schemas.openxmlformats.org/officeDocument/2006/relationships/slide" Target="/ppt/slides/slide19.xml" Id="rId22" /><Relationship Type="http://schemas.openxmlformats.org/officeDocument/2006/relationships/slide" Target="/ppt/slides/slide20.xml" Id="rId23" /><Relationship Type="http://schemas.openxmlformats.org/officeDocument/2006/relationships/slide" Target="/ppt/slides/slide21.xml" Id="rId24" /><Relationship Type="http://schemas.openxmlformats.org/officeDocument/2006/relationships/slide" Target="/ppt/slides/slide22.xml" Id="rId25" /><Relationship Type="http://schemas.openxmlformats.org/officeDocument/2006/relationships/slide" Target="/ppt/slides/slide23.xml" Id="rId26" /><Relationship Type="http://schemas.openxmlformats.org/officeDocument/2006/relationships/slide" Target="/ppt/slides/slide24.xml" Id="rId27" /><Relationship Type="http://schemas.openxmlformats.org/officeDocument/2006/relationships/slide" Target="/ppt/slides/slide25.xml" Id="rId28" /><Relationship Type="http://schemas.openxmlformats.org/officeDocument/2006/relationships/slide" Target="/ppt/slides/slide26.xml" Id="rId29" /><Relationship Type="http://schemas.openxmlformats.org/officeDocument/2006/relationships/slide" Target="/ppt/slides/slide27.xml" Id="rId30" /><Relationship Type="http://schemas.openxmlformats.org/officeDocument/2006/relationships/slide" Target="/ppt/slides/slide28.xml" Id="rId31" /><Relationship Type="http://schemas.openxmlformats.org/officeDocument/2006/relationships/slide" Target="/ppt/slides/slide29.xml" Id="rId32" /><Relationship Type="http://schemas.openxmlformats.org/officeDocument/2006/relationships/slide" Target="/ppt/slides/slide30.xml" Id="rId33" /><Relationship Type="http://schemas.openxmlformats.org/officeDocument/2006/relationships/slide" Target="/ppt/slides/slide31.xml" Id="rId34" /><Relationship Type="http://schemas.openxmlformats.org/officeDocument/2006/relationships/slide" Target="/ppt/slides/slide32.xml" Id="rId35" /><Relationship Type="http://schemas.openxmlformats.org/officeDocument/2006/relationships/slide" Target="/ppt/slides/slide33.xml" Id="rId36" /><Relationship Type="http://schemas.openxmlformats.org/officeDocument/2006/relationships/slide" Target="/ppt/slides/slide34.xml" Id="rId37" /><Relationship Type="http://schemas.openxmlformats.org/officeDocument/2006/relationships/slide" Target="/ppt/slides/slide35.xml" Id="rId38" /><Relationship Type="http://schemas.openxmlformats.org/officeDocument/2006/relationships/slide" Target="/ppt/slides/slide36.xml" Id="rId39" /><Relationship Type="http://schemas.openxmlformats.org/officeDocument/2006/relationships/slide" Target="/ppt/slides/slide37.xml" Id="rId40" /><Relationship Type="http://schemas.openxmlformats.org/officeDocument/2006/relationships/slide" Target="/ppt/slides/slide38.xml" Id="rId41" /><Relationship Type="http://schemas.openxmlformats.org/officeDocument/2006/relationships/slide" Target="/ppt/slides/slide39.xml" Id="rId42" /><Relationship Type="http://schemas.openxmlformats.org/officeDocument/2006/relationships/slide" Target="/ppt/slides/slide40.xml" Id="rId43" /><Relationship Type="http://schemas.openxmlformats.org/officeDocument/2006/relationships/slide" Target="/ppt/slides/slide41.xml" Id="rId44" /><Relationship Type="http://schemas.openxmlformats.org/officeDocument/2006/relationships/slide" Target="/ppt/slides/slide42.xml" Id="rId45" /><Relationship Type="http://schemas.openxmlformats.org/officeDocument/2006/relationships/slide" Target="/ppt/slides/slide43.xml" Id="rId46" /><Relationship Type="http://schemas.openxmlformats.org/officeDocument/2006/relationships/slide" Target="/ppt/slides/slide44.xml" Id="rId47" /><Relationship Type="http://schemas.openxmlformats.org/officeDocument/2006/relationships/slide" Target="/ppt/slides/slide45.xml" Id="rId48" /><Relationship Type="http://schemas.openxmlformats.org/officeDocument/2006/relationships/slide" Target="/ppt/slides/slide46.xml" Id="rId49" /><Relationship Type="http://schemas.openxmlformats.org/officeDocument/2006/relationships/slide" Target="/ppt/slides/slide47.xml" Id="rId50" /><Relationship Type="http://schemas.openxmlformats.org/officeDocument/2006/relationships/slide" Target="/ppt/slides/slide48.xml" Id="rId51" /><Relationship Type="http://schemas.openxmlformats.org/officeDocument/2006/relationships/slide" Target="/ppt/slides/slide49.xml" Id="rId52" /><Relationship Type="http://schemas.openxmlformats.org/officeDocument/2006/relationships/slide" Target="/ppt/slides/slide50.xml" Id="rId53" /><Relationship Type="http://schemas.openxmlformats.org/officeDocument/2006/relationships/slide" Target="/ppt/slides/slide51.xml" Id="rId54" /><Relationship Type="http://schemas.openxmlformats.org/officeDocument/2006/relationships/slide" Target="/ppt/slides/slide52.xml" Id="rId55" /><Relationship Type="http://schemas.openxmlformats.org/officeDocument/2006/relationships/slide" Target="/ppt/slides/slide53.xml" Id="rId56" /><Relationship Type="http://schemas.openxmlformats.org/officeDocument/2006/relationships/slide" Target="/ppt/slides/slide54.xml" Id="rId57" /><Relationship Type="http://schemas.openxmlformats.org/officeDocument/2006/relationships/slide" Target="/ppt/slides/slide55.xml" Id="rId58" /><Relationship Type="http://schemas.openxmlformats.org/officeDocument/2006/relationships/slide" Target="/ppt/slides/slide56.xml" Id="rId59" /><Relationship Type="http://schemas.openxmlformats.org/officeDocument/2006/relationships/slide" Target="/ppt/slides/slide57.xml" Id="rId60" /><Relationship Type="http://schemas.openxmlformats.org/officeDocument/2006/relationships/slide" Target="/ppt/slides/slide58.xml" Id="rId61" /><Relationship Type="http://schemas.openxmlformats.org/officeDocument/2006/relationships/slide" Target="/ppt/slides/slide59.xml" Id="rId62" /><Relationship Type="http://schemas.openxmlformats.org/officeDocument/2006/relationships/slide" Target="/ppt/slides/slide60.xml" Id="rId63" /><Relationship Type="http://schemas.openxmlformats.org/officeDocument/2006/relationships/slide" Target="/ppt/slides/slide61.xml" Id="rId64" /><Relationship Type="http://schemas.openxmlformats.org/officeDocument/2006/relationships/slide" Target="/ppt/slides/slide62.xml" Id="rId65" /><Relationship Type="http://schemas.openxmlformats.org/officeDocument/2006/relationships/slide" Target="/ppt/slides/slide63.xml" Id="rId66" /><Relationship Type="http://schemas.openxmlformats.org/officeDocument/2006/relationships/slide" Target="/ppt/slides/slide64.xml" Id="rId67" /><Relationship Type="http://schemas.openxmlformats.org/officeDocument/2006/relationships/slide" Target="/ppt/slides/slide65.xml" Id="rId68" /><Relationship Type="http://schemas.openxmlformats.org/officeDocument/2006/relationships/slide" Target="/ppt/slides/slide66.xml" Id="rId69" /><Relationship Type="http://schemas.openxmlformats.org/officeDocument/2006/relationships/slide" Target="/ppt/slides/slide67.xml" Id="rId70" /><Relationship Type="http://schemas.openxmlformats.org/officeDocument/2006/relationships/slide" Target="/ppt/slides/slide68.xml" Id="rId71" /><Relationship Type="http://schemas.openxmlformats.org/officeDocument/2006/relationships/slide" Target="/ppt/slides/slide69.xml" Id="rId72" /><Relationship Type="http://schemas.openxmlformats.org/officeDocument/2006/relationships/slide" Target="/ppt/slides/slide70.xml" Id="rId73" /><Relationship Type="http://schemas.openxmlformats.org/officeDocument/2006/relationships/slide" Target="/ppt/slides/slide71.xml" Id="rId74" /><Relationship Type="http://schemas.openxmlformats.org/officeDocument/2006/relationships/slide" Target="/ppt/slides/slide72.xml" Id="rId75" /><Relationship Type="http://schemas.openxmlformats.org/officeDocument/2006/relationships/slide" Target="/ppt/slides/slide73.xml" Id="rId76" /><Relationship Type="http://schemas.openxmlformats.org/officeDocument/2006/relationships/slide" Target="/ppt/slides/slide74.xml" Id="rId77" /><Relationship Type="http://schemas.openxmlformats.org/officeDocument/2006/relationships/slide" Target="/ppt/slides/slide75.xml" Id="rId78" /><Relationship Type="http://schemas.openxmlformats.org/officeDocument/2006/relationships/slide" Target="/ppt/slides/slide76.xml" Id="rId79" /><Relationship Type="http://schemas.openxmlformats.org/officeDocument/2006/relationships/slide" Target="/ppt/slides/slide77.xml" Id="rId80" /><Relationship Type="http://schemas.openxmlformats.org/officeDocument/2006/relationships/slide" Target="/ppt/slides/slide78.xml" Id="rId81" /><Relationship Type="http://schemas.openxmlformats.org/officeDocument/2006/relationships/tableStyles" Target="/ppt/tableStyles.xml" Id="rId82"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7.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vert="horz" wrap="square" lIns="91440" tIns="45720" rIns="91440" bIns="45720" anchor="t" anchorCtr="0"/>
          <a:lstStyle xmlns:a="http://schemas.openxmlformats.org/drawingml/2006/main">
            <a:lvl1pPr marL="0" lvl="0" indent="0" algn="l" defTabSz="914400">
              <a:lnSpc>
                <a:spcPct val="100000"/>
              </a:lnSpc>
              <a:spcBef>
                <a:spcPct val="30000"/>
              </a:spcBef>
              <a:spcAft>
                <a:spcPct val="0"/>
              </a:spcAft>
              <a:buNone/>
              <a:defRPr lang="en-US" sz="1200" b="0" i="0" u="none" baseline="0">
                <a:solidFill>
                  <a:schemeClr val="tx1"/>
                </a:solidFill>
                <a:latin typeface="Times New Roman"/>
                <a:ea typeface="宋体"/>
              </a:defRPr>
            </a:lvl1pPr>
            <a:lvl2pPr marL="457200" lvl="1" indent="0" algn="l" defTabSz="914400">
              <a:lnSpc>
                <a:spcPct val="100000"/>
              </a:lnSpc>
              <a:spcBef>
                <a:spcPct val="30000"/>
              </a:spcBef>
              <a:spcAft>
                <a:spcPct val="0"/>
              </a:spcAft>
              <a:buNone/>
              <a:defRPr lang="en-US" sz="1200" b="0" i="0" u="none" baseline="0">
                <a:solidFill>
                  <a:schemeClr val="tx1"/>
                </a:solidFill>
                <a:latin typeface="Times New Roman"/>
                <a:ea typeface="宋体"/>
              </a:defRPr>
            </a:lvl2pPr>
            <a:lvl3pPr marL="914400" lvl="2" indent="0" algn="l" defTabSz="914400">
              <a:lnSpc>
                <a:spcPct val="100000"/>
              </a:lnSpc>
              <a:spcBef>
                <a:spcPct val="30000"/>
              </a:spcBef>
              <a:spcAft>
                <a:spcPct val="0"/>
              </a:spcAft>
              <a:buNone/>
              <a:defRPr lang="en-US" sz="1200" b="0" i="0" u="none" baseline="0">
                <a:solidFill>
                  <a:schemeClr val="tx1"/>
                </a:solidFill>
                <a:latin typeface="Times New Roman"/>
                <a:ea typeface="宋体"/>
              </a:defRPr>
            </a:lvl3pPr>
            <a:lvl4pPr marL="1371600" lvl="3" indent="0" algn="l" defTabSz="914400">
              <a:lnSpc>
                <a:spcPct val="100000"/>
              </a:lnSpc>
              <a:spcBef>
                <a:spcPct val="30000"/>
              </a:spcBef>
              <a:spcAft>
                <a:spcPct val="0"/>
              </a:spcAft>
              <a:buNone/>
              <a:defRPr lang="en-US" sz="1200" b="0" i="0" u="none" baseline="0">
                <a:solidFill>
                  <a:schemeClr val="tx1"/>
                </a:solidFill>
                <a:latin typeface="Times New Roman"/>
                <a:ea typeface="宋体"/>
              </a:defRPr>
            </a:lvl4pPr>
            <a:lvl5pPr marL="1828800" lvl="4" indent="0" algn="l" defTabSz="914400">
              <a:lnSpc>
                <a:spcPct val="100000"/>
              </a:lnSpc>
              <a:spcBef>
                <a:spcPct val="30000"/>
              </a:spcBef>
              <a:spcAft>
                <a:spcPct val="0"/>
              </a:spcAft>
              <a:buNone/>
              <a:defRPr lang="en-US" sz="1200" b="0" i="0" u="none" baseline="0">
                <a:solidFill>
                  <a:schemeClr val="tx1"/>
                </a:solidFill>
                <a:latin typeface="Times New Roman"/>
                <a:ea typeface="宋体"/>
              </a:defRPr>
            </a:lvl5pPr>
          </a:lstStyle>
          <a:p xmlns:a="http://schemas.openxmlformats.org/drawingml/2006/main">
            <a:pPr marL="0" lvl="0" indent="0"/>
            <a:r>
              <a:rPr lang="zh-CN"/>
              <a:t>英国南部的巨石阵由一根根巨形石柱排列成几个完整的同心圆，外围是直径约</a:t>
            </a:r>
            <a:r>
              <a:rPr lang="en-US"/>
              <a:t>90</a:t>
            </a:r>
            <a:r>
              <a:rPr lang="zh-CN"/>
              <a:t>米的环形土岗和沟，沟中的土挖出后堆成土岗。土岗内侧由</a:t>
            </a:r>
            <a:r>
              <a:rPr lang="en-US"/>
              <a:t>56</a:t>
            </a:r>
            <a:r>
              <a:rPr lang="zh-CN"/>
              <a:t>个等距离的坑构成一个圆形。坑内灰土夹杂着人的骨灰。石阵中心是</a:t>
            </a:r>
            <a:r>
              <a:rPr lang="en-US"/>
              <a:t>30</a:t>
            </a:r>
            <a:r>
              <a:rPr lang="zh-CN"/>
              <a:t>根石柱，上架横梁彼此以榫头和榫眼连接，构成圆形。石柱高</a:t>
            </a:r>
            <a:r>
              <a:rPr lang="en-US"/>
              <a:t>4</a:t>
            </a:r>
            <a:r>
              <a:rPr lang="zh-CN"/>
              <a:t>米，宽</a:t>
            </a:r>
            <a:r>
              <a:rPr lang="en-US"/>
              <a:t>2</a:t>
            </a:r>
            <a:r>
              <a:rPr lang="zh-CN"/>
              <a:t>米，厚</a:t>
            </a:r>
            <a:r>
              <a:rPr lang="en-US"/>
              <a:t>1</a:t>
            </a:r>
            <a:r>
              <a:rPr lang="zh-CN"/>
              <a:t>米，重</a:t>
            </a:r>
            <a:r>
              <a:rPr lang="en-US"/>
              <a:t>25</a:t>
            </a:r>
            <a:r>
              <a:rPr lang="zh-CN"/>
              <a:t>吨。这一圆形中间有一个拱门，两根立柱各重</a:t>
            </a:r>
            <a:r>
              <a:rPr lang="en-US"/>
              <a:t>50</a:t>
            </a:r>
            <a:r>
              <a:rPr lang="zh-CN"/>
              <a:t>吨，横梁重</a:t>
            </a:r>
            <a:r>
              <a:rPr lang="en-US"/>
              <a:t>10</a:t>
            </a:r>
            <a:r>
              <a:rPr lang="zh-CN"/>
              <a:t>吨。拱门位于巨石阵中心，正对着夏至日出的方向。据碳</a:t>
            </a:r>
            <a:r>
              <a:rPr lang="en-US"/>
              <a:t>14</a:t>
            </a:r>
            <a:r>
              <a:rPr lang="zh-CN"/>
              <a:t>测定，巨石阵建于</a:t>
            </a:r>
            <a:r>
              <a:rPr lang="en-US"/>
              <a:t>4000</a:t>
            </a:r>
            <a:r>
              <a:rPr lang="zh-CN"/>
              <a:t>多年前。</a:t>
            </a:r>
            <a:endParaRPr lang="zh-CN"/>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标题幻灯片">
    <p:bg>
      <p:bgPr>
        <a:blipFill rotWithShape="0">
          <a:blip r:embed="rId2"/>
          <a:tile tx="0" ty="0" sx="100000" sy="100000" flip="none" algn="tl"/>
        </a:blipFill>
      </p:bgPr>
    </p:bg>
    <p:spTree>
      <p:nvGrpSpPr>
        <p:cNvPr id="1" name=""/>
        <p:cNvGrpSpPr/>
        <p:nvPr/>
      </p:nvGrpSpPr>
      <p:grpSpPr/>
      <p:sp>
        <p:nvSpPr>
          <p:cNvPr id="6146" name="AutoShape 7"/>
          <p:cNvSpPr/>
          <p:nvPr/>
        </p:nvSpPr>
        <p:spPr>
          <a:xfrm>
            <a:off x="685800" y="2393950"/>
            <a:ext cx="7772400" cy="109538"/>
          </a:xfrm>
          <a:custGeom>
            <a:pathLst>
              <a:path w="7772400" h="109538" stroke="0">
                <a:moveTo>
                  <a:pt x="0" y="0"/>
                </a:moveTo>
                <a:lnTo>
                  <a:pt x="4803343" y="0"/>
                </a:lnTo>
                <a:lnTo>
                  <a:pt x="4803343" y="109538"/>
                </a:lnTo>
                <a:lnTo>
                  <a:pt x="0" y="109538"/>
                </a:lnTo>
                <a:lnTo>
                  <a:pt x="0" y="0"/>
                </a:lnTo>
                <a:close/>
              </a:path>
              <a:path w="7772400" h="109538">
                <a:moveTo>
                  <a:pt x="0" y="0"/>
                </a:moveTo>
                <a:lnTo>
                  <a:pt x="7772400" y="0"/>
                </a:lnTo>
              </a:path>
            </a:pathLst>
          </a:custGeom>
          <a:solidFill>
            <a:schemeClr val="accent2"/>
          </a:solidFill>
          <a:ln w="9525">
            <a:solidFill>
              <a:schemeClr val="accent2"/>
            </a:solidFill>
            <a:round/>
          </a:ln>
        </p:spPr>
      </p:sp>
      <p:sp>
        <p:nvSpPr>
          <p:cNvPr id="8194" name="Rectangle 2"/>
          <p:cNvSpPr/>
          <p:nvPr>
            <p:ph type="ctrTitle"/>
          </p:nvPr>
        </p:nvSpPr>
        <p:spPr>
          <a:xfrm>
            <a:off x="685800" y="990600"/>
            <a:ext cx="7772400" cy="1371600"/>
          </a:xfrm>
        </p:spPr>
        <p:txBody>
          <a:bodyPr/>
          <a:lstStyle>
            <a:lvl1pPr lvl="0">
              <a:defRPr sz="4000"/>
            </a:lvl1pPr>
          </a:lstStyle>
          <a:p>
            <a:pPr lvl="0"/>
            <a:r>
              <a:rPr lang="zh-CN"/>
              <a:t>单击此处编辑母版标题样式</a:t>
            </a:r>
          </a:p>
        </p:txBody>
      </p:sp>
      <p:sp>
        <p:nvSpPr>
          <p:cNvPr id="8195" name="Rectangle 3"/>
          <p:cNvSpPr/>
          <p:nvPr>
            <p:ph type="subTitle" idx="1"/>
          </p:nvPr>
        </p:nvSpPr>
        <p:spPr>
          <a:xfrm>
            <a:off x="1447800" y="3429000"/>
            <a:ext cx="7010400" cy="1600200"/>
          </a:xfrm>
        </p:spPr>
        <p:txBody>
          <a:bodyPr/>
          <a:lstStyle>
            <a:lvl1pPr marL="0" lvl="0" indent="0">
              <a:buFont typeface="Wingdings" charset="2"/>
              <a:buNone/>
              <a:defRPr sz="2800"/>
            </a:lvl1pPr>
          </a:lstStyle>
          <a:p>
            <a:pPr lvl="0"/>
            <a:r>
              <a:rPr lang="zh-CN"/>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xfrm>
      </p:grpSpPr>
      <p:sp>
        <p:nvSpPr>
          <p:cNvPr id="2" name="标题 1"/>
          <p:cNvSpPr/>
          <p:nvPr>
            <p:ph type="title"/>
          </p:nvPr>
        </p:nvSpPr>
        <p:spPr/>
        <p:txBody>
          <a:bodyPr/>
          <a:lstStyle/>
          <a:p>
            <a:r>
              <a:rPr lang="zh-CN"/>
              <a:t>单击此处编辑母版标题样式</a:t>
            </a:r>
          </a:p>
        </p:txBody>
      </p:sp>
      <p:sp>
        <p:nvSpPr>
          <p:cNvPr id="3" name="竖排文字占位符 2"/>
          <p:cNvSpPr/>
          <p:nvPr>
            <p:ph type="body" idx="1"/>
          </p:nvPr>
        </p:nvSpPr>
        <p:spPr/>
        <p:txBody>
          <a:bodyPr vert="eaVert"/>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xfrm>
      </p:grpSpPr>
      <p:sp>
        <p:nvSpPr>
          <p:cNvPr id="2" name="竖排标题 1"/>
          <p:cNvSpPr/>
          <p:nvPr>
            <p:ph type="title"/>
          </p:nvPr>
        </p:nvSpPr>
        <p:spPr>
          <a:xfrm>
            <a:off x="6573838" y="304800"/>
            <a:ext cx="2001837" cy="5715000"/>
          </a:xfrm>
        </p:spPr>
        <p:txBody>
          <a:bodyPr vert="eaVert"/>
          <a:lstStyle/>
          <a:p>
            <a:r>
              <a:rPr lang="zh-CN"/>
              <a:t>单击此处编辑母版标题样式</a:t>
            </a:r>
          </a:p>
        </p:txBody>
      </p:sp>
      <p:sp>
        <p:nvSpPr>
          <p:cNvPr id="3" name="竖排文字占位符 2"/>
          <p:cNvSpPr/>
          <p:nvPr>
            <p:ph type="body" idx="1"/>
          </p:nvPr>
        </p:nvSpPr>
        <p:spPr>
          <a:xfrm>
            <a:off x="566738" y="304800"/>
            <a:ext cx="5854700" cy="5715000"/>
          </a:xfrm>
        </p:spPr>
        <p:txBody>
          <a:bodyPr vert="eaVert"/>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图示或组织结构图">
    <p:spTree>
      <p:nvGrpSpPr>
        <p:cNvPr id="1" name=""/>
        <p:cNvGrpSpPr/>
        <p:nvPr/>
      </p:nvGrpSpPr>
      <p:grpSpPr>
        <a:xfrm>
          <a:off x="0" y="0"/>
          <a:ext cx="0" cy="0"/>
        </a:xfrm>
      </p:grpSpPr>
      <p:sp>
        <p:nvSpPr>
          <p:cNvPr id="2" name="标题 1"/>
          <p:cNvSpPr/>
          <p:nvPr>
            <p:ph type="title"/>
          </p:nvPr>
        </p:nvSpPr>
        <p:spPr>
          <a:xfrm>
            <a:off x="574675" y="304800"/>
            <a:ext cx="8001000" cy="1216025"/>
          </a:xfrm>
        </p:spPr>
        <p:txBody>
          <a:bodyPr/>
          <a:lstStyle/>
          <a:p>
            <a:r>
              <a:rPr lang="zh-CN"/>
              <a:t>单击此处编辑母版标题样式</a:t>
            </a:r>
          </a:p>
        </p:txBody>
      </p:sp>
      <p:sp>
        <p:nvSpPr>
          <p:cNvPr id="3" name="SmartArt 占位符 2"/>
          <p:cNvSpPr/>
          <p:nvPr>
            <p:ph type="dgm" idx="1"/>
          </p:nvPr>
        </p:nvSpPr>
        <p:spPr>
          <a:xfrm>
            <a:off x="566738" y="1752600"/>
            <a:ext cx="8001000" cy="4267200"/>
          </a:xfrm>
        </p:spPr>
        <p:txBody>
          <a:bodyPr vert="horz" wrap="square" lIns="91440" tIns="45720" rIns="91440" bIns="45720" numCol="1" anchor="t" anchorCtr="0"/>
          <a:lstStyle/>
          <a:p>
            <a:pPr marL="469900" lvl="0" indent="-469900" algn="l" defTabSz="914400">
              <a:lnSpc>
                <a:spcPct val="100000"/>
              </a:lnSpc>
              <a:spcBef>
                <a:spcPct val="20000"/>
              </a:spcBef>
              <a:spcAft>
                <a:spcPct val="0"/>
              </a:spcAft>
              <a:buClr>
                <a:schemeClr val="accent2"/>
              </a:buClr>
              <a:buFont typeface="Wingdings" charset="2"/>
              <a:buChar char="o"/>
            </a:pPr>
            <a:endParaRPr lang="zh-CN" sz="3000" b="0" i="0" u="none" strike="noStrike" kern="1200" spc="0" baseline="0">
              <a:solidFill>
                <a:schemeClr val="tx1"/>
              </a:solidFill>
              <a:latin typeface="Verdana"/>
              <a:ea typeface="宋体"/>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一项大型内容和两项小型内容">
    <p:spTree>
      <p:nvGrpSpPr>
        <p:cNvPr id="1" name=""/>
        <p:cNvGrpSpPr/>
        <p:nvPr/>
      </p:nvGrpSpPr>
      <p:grpSpPr>
        <a:xfrm>
          <a:off x="0" y="0"/>
          <a:ext cx="0" cy="0"/>
        </a:xfrm>
      </p:grpSpPr>
      <p:sp>
        <p:nvSpPr>
          <p:cNvPr id="2" name="标题 1"/>
          <p:cNvSpPr/>
          <p:nvPr>
            <p:ph type="title"/>
          </p:nvPr>
        </p:nvSpPr>
        <p:spPr>
          <a:xfrm>
            <a:off x="574675" y="304800"/>
            <a:ext cx="8001000" cy="1216025"/>
          </a:xfrm>
        </p:spPr>
        <p:txBody>
          <a:bodyPr/>
          <a:lstStyle/>
          <a:p>
            <a:r>
              <a:rPr lang="zh-CN"/>
              <a:t>单击此处编辑母版标题样式</a:t>
            </a:r>
          </a:p>
        </p:txBody>
      </p:sp>
      <p:sp>
        <p:nvSpPr>
          <p:cNvPr id="3" name="内容占位符 2"/>
          <p:cNvSpPr/>
          <p:nvPr>
            <p:ph idx="1"/>
          </p:nvPr>
        </p:nvSpPr>
        <p:spPr>
          <a:xfrm>
            <a:off x="566738" y="1752600"/>
            <a:ext cx="3924300" cy="42672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p:nvPr>
            <p:ph idx="2"/>
          </p:nvPr>
        </p:nvSpPr>
        <p:spPr>
          <a:xfrm>
            <a:off x="4643438" y="17526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5" name="内容占位符 4"/>
          <p:cNvSpPr/>
          <p:nvPr>
            <p:ph idx="3"/>
          </p:nvPr>
        </p:nvSpPr>
        <p:spPr>
          <a:xfrm>
            <a:off x="4643438" y="39624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标题和四项内容">
    <p:spTree>
      <p:nvGrpSpPr>
        <p:cNvPr id="1" name=""/>
        <p:cNvGrpSpPr/>
        <p:nvPr/>
      </p:nvGrpSpPr>
      <p:grpSpPr>
        <a:xfrm>
          <a:off x="0" y="0"/>
          <a:ext cx="0" cy="0"/>
        </a:xfrm>
      </p:grpSpPr>
      <p:sp>
        <p:nvSpPr>
          <p:cNvPr id="2" name="标题 1"/>
          <p:cNvSpPr/>
          <p:nvPr>
            <p:ph type="title"/>
          </p:nvPr>
        </p:nvSpPr>
        <p:spPr>
          <a:xfrm>
            <a:off x="574675" y="304800"/>
            <a:ext cx="8001000" cy="1216025"/>
          </a:xfrm>
        </p:spPr>
        <p:txBody>
          <a:bodyPr/>
          <a:lstStyle/>
          <a:p>
            <a:r>
              <a:rPr lang="zh-CN"/>
              <a:t>单击此处编辑母版标题样式</a:t>
            </a:r>
          </a:p>
        </p:txBody>
      </p:sp>
      <p:sp>
        <p:nvSpPr>
          <p:cNvPr id="3" name="内容占位符 2"/>
          <p:cNvSpPr/>
          <p:nvPr>
            <p:ph idx="1"/>
          </p:nvPr>
        </p:nvSpPr>
        <p:spPr>
          <a:xfrm>
            <a:off x="566738" y="17526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p:nvPr>
            <p:ph idx="2"/>
          </p:nvPr>
        </p:nvSpPr>
        <p:spPr>
          <a:xfrm>
            <a:off x="4643438" y="17526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5" name="内容占位符 4"/>
          <p:cNvSpPr/>
          <p:nvPr>
            <p:ph idx="3"/>
          </p:nvPr>
        </p:nvSpPr>
        <p:spPr>
          <a:xfrm>
            <a:off x="566738" y="39624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6" name="内容占位符 5"/>
          <p:cNvSpPr/>
          <p:nvPr>
            <p:ph idx="4"/>
          </p:nvPr>
        </p:nvSpPr>
        <p:spPr>
          <a:xfrm>
            <a:off x="4643438" y="3962400"/>
            <a:ext cx="39243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xfrm>
      </p:grpSpPr>
      <p:sp>
        <p:nvSpPr>
          <p:cNvPr id="2" name="内容占位符 1"/>
          <p:cNvSpPr/>
          <p:nvPr>
            <p:ph idx="0"/>
          </p:nvPr>
        </p:nvSpPr>
        <p:spPr>
          <a:xfrm>
            <a:off x="566738" y="304800"/>
            <a:ext cx="8008937" cy="57150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标题和文本在内容之上">
    <p:spTree>
      <p:nvGrpSpPr>
        <p:cNvPr id="1" name=""/>
        <p:cNvGrpSpPr/>
        <p:nvPr/>
      </p:nvGrpSpPr>
      <p:grpSpPr>
        <a:xfrm>
          <a:off x="0" y="0"/>
          <a:ext cx="0" cy="0"/>
        </a:xfrm>
      </p:grpSpPr>
      <p:sp>
        <p:nvSpPr>
          <p:cNvPr id="2" name="标题 1"/>
          <p:cNvSpPr/>
          <p:nvPr>
            <p:ph type="title"/>
          </p:nvPr>
        </p:nvSpPr>
        <p:spPr>
          <a:xfrm>
            <a:off x="574675" y="304800"/>
            <a:ext cx="8001000" cy="1216025"/>
          </a:xfrm>
        </p:spPr>
        <p:txBody>
          <a:bodyPr/>
          <a:lstStyle/>
          <a:p>
            <a:r>
              <a:rPr lang="zh-CN"/>
              <a:t>单击此处编辑母版标题样式</a:t>
            </a:r>
          </a:p>
        </p:txBody>
      </p:sp>
      <p:sp>
        <p:nvSpPr>
          <p:cNvPr id="3" name="文本占位符 2"/>
          <p:cNvSpPr/>
          <p:nvPr>
            <p:ph type="body" idx="1"/>
          </p:nvPr>
        </p:nvSpPr>
        <p:spPr>
          <a:xfrm>
            <a:off x="566738" y="1752600"/>
            <a:ext cx="80010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p:nvPr>
            <p:ph idx="2"/>
          </p:nvPr>
        </p:nvSpPr>
        <p:spPr>
          <a:xfrm>
            <a:off x="566738" y="3962400"/>
            <a:ext cx="8001000" cy="20574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xfrm>
      </p:grpSpPr>
      <p:sp>
        <p:nvSpPr>
          <p:cNvPr id="2" name="标题 1"/>
          <p:cNvSpPr/>
          <p:nvPr>
            <p:ph type="title"/>
          </p:nvPr>
        </p:nvSpPr>
        <p:spPr>
          <a:xfrm>
            <a:off x="623888" y="1709738"/>
            <a:ext cx="7886700" cy="2852737"/>
          </a:xfrm>
        </p:spPr>
        <p:txBody>
          <a:bodyPr/>
          <a:lstStyle>
            <a:lvl1pPr lvl="0">
              <a:defRPr sz="6000"/>
            </a:lvl1pPr>
          </a:lstStyle>
          <a:p>
            <a:r>
              <a:rPr lang="zh-CN"/>
              <a:t>单击此处编辑母版标题样式</a:t>
            </a:r>
          </a:p>
        </p:txBody>
      </p:sp>
      <p:sp>
        <p:nvSpPr>
          <p:cNvPr id="3" name="文本占位符 2"/>
          <p:cNvSpPr/>
          <p:nvPr>
            <p:ph type="body" idx="1"/>
          </p:nvPr>
        </p:nvSpPr>
        <p:spPr>
          <a:xfrm>
            <a:off x="623888" y="4589463"/>
            <a:ext cx="7886700" cy="1500187"/>
          </a:xfrm>
        </p:spPr>
        <p:txBody>
          <a:bodyPr/>
          <a:lstStyle>
            <a:lvl1pPr marL="0" lvl="0" indent="0">
              <a:buNone/>
              <a:defRPr sz="2400"/>
            </a:lvl1pPr>
            <a:lvl2pPr marL="457200" lvl="1" indent="0">
              <a:buNone/>
              <a:defRPr sz="2000"/>
            </a:lvl2pPr>
            <a:lvl3pPr marL="914400" lvl="2" indent="0">
              <a:buNone/>
              <a:defRPr sz="1800"/>
            </a:lvl3pPr>
            <a:lvl4pPr marL="1371600" lvl="3" indent="0">
              <a:buNone/>
              <a:defRPr sz="1600"/>
            </a:lvl4pPr>
            <a:lvl5pPr marL="1828800" lvl="4" indent="0">
              <a:buNone/>
              <a:defRPr sz="1600"/>
            </a:lvl5pPr>
            <a:lvl6pPr marL="2286000" lvl="5" indent="0">
              <a:buNone/>
              <a:defRPr sz="1600"/>
            </a:lvl6pPr>
            <a:lvl7pPr marL="2743200" lvl="6" indent="0">
              <a:buNone/>
              <a:defRPr sz="1600"/>
            </a:lvl7pPr>
            <a:lvl8pPr marL="3200400" lvl="7" indent="0">
              <a:buNone/>
              <a:defRPr sz="1600"/>
            </a:lvl8pPr>
            <a:lvl9pPr marL="3657600" lvl="8" indent="0">
              <a:buNone/>
              <a:defRPr sz="1600"/>
            </a:lvl9pPr>
          </a:lstStyle>
          <a:p>
            <a:pPr lvl="0"/>
            <a:r>
              <a:rPr lang="zh-CN"/>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xfrm>
      </p:grpSpPr>
      <p:sp>
        <p:nvSpPr>
          <p:cNvPr id="2" name="标题 1"/>
          <p:cNvSpPr/>
          <p:nvPr>
            <p:ph type="title"/>
          </p:nvPr>
        </p:nvSpPr>
        <p:spPr/>
        <p:txBody>
          <a:bodyPr/>
          <a:lstStyle/>
          <a:p>
            <a:r>
              <a:rPr lang="zh-CN"/>
              <a:t>单击此处编辑母版标题样式</a:t>
            </a:r>
          </a:p>
        </p:txBody>
      </p:sp>
      <p:sp>
        <p:nvSpPr>
          <p:cNvPr id="3" name="内容占位符 2"/>
          <p:cNvSpPr/>
          <p:nvPr>
            <p:ph idx="1"/>
          </p:nvPr>
        </p:nvSpPr>
        <p:spPr>
          <a:xfrm>
            <a:off x="566738" y="1752600"/>
            <a:ext cx="3924300" cy="42672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p:nvPr>
            <p:ph idx="2"/>
          </p:nvPr>
        </p:nvSpPr>
        <p:spPr>
          <a:xfrm>
            <a:off x="4643438" y="1752600"/>
            <a:ext cx="3924300" cy="4267200"/>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xfrm>
      </p:grpSpPr>
      <p:sp>
        <p:nvSpPr>
          <p:cNvPr id="2" name="标题 1"/>
          <p:cNvSpPr/>
          <p:nvPr>
            <p:ph type="title"/>
          </p:nvPr>
        </p:nvSpPr>
        <p:spPr>
          <a:xfrm>
            <a:off x="630238" y="365125"/>
            <a:ext cx="7886700" cy="1325563"/>
          </a:xfrm>
        </p:spPr>
        <p:txBody>
          <a:bodyPr/>
          <a:lstStyle/>
          <a:p>
            <a:r>
              <a:rPr lang="zh-CN"/>
              <a:t>单击此处编辑母版标题样式</a:t>
            </a:r>
          </a:p>
        </p:txBody>
      </p:sp>
      <p:sp>
        <p:nvSpPr>
          <p:cNvPr id="3" name="文本占位符 2"/>
          <p:cNvSpPr/>
          <p:nvPr>
            <p:ph type="body" idx="1"/>
          </p:nvPr>
        </p:nvSpPr>
        <p:spPr>
          <a:xfrm>
            <a:off x="630238" y="1681163"/>
            <a:ext cx="386873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编辑母版文本样式</a:t>
            </a:r>
          </a:p>
        </p:txBody>
      </p:sp>
      <p:sp>
        <p:nvSpPr>
          <p:cNvPr id="4" name="内容占位符 3"/>
          <p:cNvSpPr/>
          <p:nvPr>
            <p:ph idx="2"/>
          </p:nvPr>
        </p:nvSpPr>
        <p:spPr>
          <a:xfrm>
            <a:off x="630238" y="2505075"/>
            <a:ext cx="3868737" cy="368458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p:nvPr>
            <p:ph type="body" idx="3"/>
          </p:nvPr>
        </p:nvSpPr>
        <p:spPr>
          <a:xfrm>
            <a:off x="4629150" y="1681163"/>
            <a:ext cx="38877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编辑母版文本样式</a:t>
            </a:r>
          </a:p>
        </p:txBody>
      </p:sp>
      <p:sp>
        <p:nvSpPr>
          <p:cNvPr id="6" name="内容占位符 5"/>
          <p:cNvSpPr/>
          <p:nvPr>
            <p:ph idx="4"/>
          </p:nvPr>
        </p:nvSpPr>
        <p:spPr>
          <a:xfrm>
            <a:off x="4629150" y="2505075"/>
            <a:ext cx="3887788" cy="3684588"/>
          </a:xfrm>
        </p:spPr>
        <p:txBody>
          <a:body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xfrm>
      </p:grpSpPr>
      <p:sp>
        <p:nvSpPr>
          <p:cNvPr id="2" name="标题 1"/>
          <p:cNvSpPr/>
          <p:nvPr>
            <p:ph type="title"/>
          </p:nvPr>
        </p:nvSpPr>
        <p:spPr/>
        <p:txBody>
          <a:bodyPr/>
          <a:lstStyle/>
          <a:p>
            <a:r>
              <a:rPr lang="zh-CN"/>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xfrm>
      </p:grpSpPr>
      <p:sp>
        <p:nvSpPr>
          <p:cNvPr id="2" name="标题 1"/>
          <p:cNvSpPr/>
          <p:nvPr>
            <p:ph type="title"/>
          </p:nvPr>
        </p:nvSpPr>
        <p:spPr>
          <a:xfrm>
            <a:off x="630238" y="457200"/>
            <a:ext cx="2949575" cy="1600200"/>
          </a:xfrm>
        </p:spPr>
        <p:txBody>
          <a:bodyPr/>
          <a:lstStyle>
            <a:lvl1pPr lvl="0">
              <a:defRPr sz="3200"/>
            </a:lvl1pPr>
          </a:lstStyle>
          <a:p>
            <a:r>
              <a:rPr lang="zh-CN"/>
              <a:t>单击此处编辑母版标题样式</a:t>
            </a:r>
          </a:p>
        </p:txBody>
      </p:sp>
      <p:sp>
        <p:nvSpPr>
          <p:cNvPr id="3" name="内容占位符 2"/>
          <p:cNvSpPr/>
          <p:nvPr>
            <p:ph idx="1"/>
          </p:nvPr>
        </p:nvSpPr>
        <p:spPr>
          <a:xfrm>
            <a:off x="3887788" y="987425"/>
            <a:ext cx="462915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p:nvPr>
            <p:ph type="body" idx="2"/>
          </p:nvPr>
        </p:nvSpPr>
        <p:spPr>
          <a:xfrm>
            <a:off x="630238" y="2057400"/>
            <a:ext cx="2949575"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xfrm>
      </p:grpSpPr>
      <p:sp>
        <p:nvSpPr>
          <p:cNvPr id="2" name="标题 1"/>
          <p:cNvSpPr/>
          <p:nvPr>
            <p:ph type="title"/>
          </p:nvPr>
        </p:nvSpPr>
        <p:spPr>
          <a:xfrm>
            <a:off x="630238" y="457200"/>
            <a:ext cx="2949575" cy="1600200"/>
          </a:xfrm>
        </p:spPr>
        <p:txBody>
          <a:bodyPr/>
          <a:lstStyle>
            <a:lvl1pPr lvl="0">
              <a:defRPr sz="3200"/>
            </a:lvl1pPr>
          </a:lstStyle>
          <a:p>
            <a:r>
              <a:rPr lang="zh-CN"/>
              <a:t>单击此处编辑母版标题样式</a:t>
            </a:r>
          </a:p>
        </p:txBody>
      </p:sp>
      <p:sp>
        <p:nvSpPr>
          <p:cNvPr id="3" name="图片占位符 2"/>
          <p:cNvSpPr/>
          <p:nvPr>
            <p:ph type="pic" idx="1"/>
          </p:nvPr>
        </p:nvSpPr>
        <p:spPr>
          <a:xfrm>
            <a:off x="3887788" y="987425"/>
            <a:ext cx="4629150" cy="4873625"/>
          </a:xfrm>
        </p:spPr>
        <p:txBody>
          <a:bodyPr vert="horz" wrap="square" lIns="91440" tIns="45720" rIns="91440" bIns="45720" numCol="1" anchor="t" anchorCtr="0"/>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pPr marL="0" lvl="0" indent="0" algn="l" defTabSz="914400">
              <a:lnSpc>
                <a:spcPct val="100000"/>
              </a:lnSpc>
              <a:spcBef>
                <a:spcPct val="20000"/>
              </a:spcBef>
              <a:spcAft>
                <a:spcPct val="0"/>
              </a:spcAft>
              <a:buClr>
                <a:schemeClr val="accent2"/>
              </a:buClr>
              <a:buFont typeface="Wingdings" charset="2"/>
              <a:buNone/>
            </a:pPr>
            <a:endParaRPr lang="zh-CN" sz="3200" b="0" i="0" u="none" strike="noStrike" kern="1200" spc="0" baseline="0">
              <a:solidFill>
                <a:schemeClr val="tx1"/>
              </a:solidFill>
              <a:latin typeface="Verdana"/>
              <a:ea typeface="宋体"/>
            </a:endParaRPr>
          </a:p>
        </p:txBody>
      </p:sp>
      <p:sp>
        <p:nvSpPr>
          <p:cNvPr id="4" name="文本占位符 3"/>
          <p:cNvSpPr/>
          <p:nvPr>
            <p:ph type="body" idx="2"/>
          </p:nvPr>
        </p:nvSpPr>
        <p:spPr>
          <a:xfrm>
            <a:off x="630238" y="2057400"/>
            <a:ext cx="2949575"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编辑母版文本样式</a:t>
            </a: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slideLayout" Target="/ppt/slideLayouts/slideLayout13.xml" Id="rId13" /><Relationship Type="http://schemas.openxmlformats.org/officeDocument/2006/relationships/slideLayout" Target="/ppt/slideLayouts/slideLayout14.xml" Id="rId14" /><Relationship Type="http://schemas.openxmlformats.org/officeDocument/2006/relationships/slideLayout" Target="/ppt/slideLayouts/slideLayout15.xml" Id="rId15" /><Relationship Type="http://schemas.openxmlformats.org/officeDocument/2006/relationships/slideLayout" Target="/ppt/slideLayouts/slideLayout16.xml" Id="rId16" /><Relationship Type="http://schemas.openxmlformats.org/officeDocument/2006/relationships/theme" Target="/ppt/slideMasters/theme/theme1.xml" Id="rId17" /><Relationship Type="http://schemas.openxmlformats.org/officeDocument/2006/relationships/image" Target="/ppt/media/image.png" Id="rId18"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tile tx="0" ty="0" sx="100000" sy="100000" flip="none" algn="tl"/>
        </a:blipFill>
      </p:bgPr>
    </p:bg>
    <p:spTree>
      <p:nvGrpSpPr>
        <p:cNvPr id="1" name=""/>
        <p:cNvGrpSpPr/>
        <p:nvPr/>
      </p:nvGrpSpPr>
      <p:grpSpPr/>
      <p:sp>
        <p:nvSpPr>
          <p:cNvPr id="5122" name="Rectangle 2"/>
          <p:cNvSpPr/>
          <p:nvPr>
            <p:ph type="title"/>
          </p:nvPr>
        </p:nvSpPr>
        <p:spPr>
          <a:xfrm>
            <a:off x="574675" y="304800"/>
            <a:ext cx="8001000" cy="1216025"/>
          </a:xfrm>
          <a:prstGeom prst="rect">
            <a:avLst/>
          </a:prstGeom>
          <a:noFill/>
          <a:ln>
            <a:noFill/>
          </a:ln>
        </p:spPr>
        <p:txBody>
          <a:bodyPr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t>单击此处编辑母版标题样式</a:t>
            </a:r>
          </a:p>
        </p:txBody>
      </p:sp>
      <p:sp>
        <p:nvSpPr>
          <p:cNvPr id="5123" name="Rectangle 3"/>
          <p:cNvSpPr/>
          <p:nvPr>
            <p:ph type="body" idx="1"/>
          </p:nvPr>
        </p:nvSpPr>
        <p:spPr>
          <a:xfrm>
            <a:off x="566738" y="1752600"/>
            <a:ext cx="8001000" cy="4267200"/>
          </a:xfrm>
          <a:prstGeom prst="rect">
            <a:avLst/>
          </a:prstGeom>
          <a:noFill/>
          <a:ln>
            <a:noFill/>
          </a:ln>
        </p:spPr>
        <p:txBody>
          <a:bodyPr/>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t>单击此处编辑母版文本样式</a:t>
            </a:r>
          </a:p>
          <a:p>
            <a:pPr lvl="1"/>
            <a:r>
              <a:t>第二级</a:t>
            </a:r>
          </a:p>
          <a:p>
            <a:pPr lvl="2"/>
            <a:r>
              <a:t>第三级</a:t>
            </a:r>
          </a:p>
          <a:p>
            <a:pPr lvl="3"/>
            <a:r>
              <a:t>第四级</a:t>
            </a:r>
          </a:p>
          <a:p>
            <a:pPr lvl="4"/>
            <a:r>
              <a:t>第五级</a:t>
            </a:r>
          </a:p>
        </p:txBody>
      </p:sp>
      <p:sp>
        <p:nvSpPr>
          <p:cNvPr id="5124" name="AutoShape 4"/>
          <p:cNvSpPr/>
          <p:nvPr/>
        </p:nvSpPr>
        <p:spPr>
          <a:xfrm>
            <a:off x="609600" y="1566863"/>
            <a:ext cx="7958138" cy="109537"/>
          </a:xfrm>
          <a:custGeom>
            <a:pathLst>
              <a:path w="7958138" h="109537" stroke="0">
                <a:moveTo>
                  <a:pt x="0" y="0"/>
                </a:moveTo>
                <a:lnTo>
                  <a:pt x="4655511" y="0"/>
                </a:lnTo>
                <a:lnTo>
                  <a:pt x="4655511" y="109537"/>
                </a:lnTo>
                <a:lnTo>
                  <a:pt x="0" y="109537"/>
                </a:lnTo>
                <a:lnTo>
                  <a:pt x="0" y="0"/>
                </a:lnTo>
                <a:close/>
              </a:path>
              <a:path w="7958138" h="109537">
                <a:moveTo>
                  <a:pt x="0" y="0"/>
                </a:moveTo>
                <a:lnTo>
                  <a:pt x="7958138" y="0"/>
                </a:lnTo>
              </a:path>
            </a:pathLst>
          </a:custGeom>
          <a:solidFill>
            <a:schemeClr val="accent2"/>
          </a:solidFill>
          <a:ln w="9525">
            <a:solidFill>
              <a:schemeClr val="accent2"/>
            </a:solidFill>
            <a:round/>
          </a:ln>
        </p:spPr>
      </p:sp>
      <p:cxnSp>
        <p:nvCxnSpPr>
          <p:cNvPr id="5125" name="Line 5"/>
          <p:cNvCxnSpPr/>
          <p:nvPr/>
        </p:nvCxnSpPr>
        <p:spPr>
          <a:xfrm flipV="1">
            <a:off x="609600" y="6172200"/>
            <a:ext cx="7924800" cy="0"/>
          </a:xfrm>
          <a:prstGeom prst="line">
            <a:avLst/>
          </a:prstGeom>
          <a:noFill/>
          <a:ln w="3175">
            <a:solidFill>
              <a:schemeClr val="accent2"/>
            </a:solidFill>
            <a:miter/>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lvl="0" indent="0" algn="l" defTabSz="914400">
        <a:lnSpc>
          <a:spcPct val="100000"/>
        </a:lnSpc>
        <a:spcBef>
          <a:spcPct val="0"/>
        </a:spcBef>
        <a:spcAft>
          <a:spcPct val="0"/>
        </a:spcAft>
        <a:buNone/>
        <a:defRPr sz="3800" b="0" i="0" u="none" kern="1200" baseline="0">
          <a:solidFill>
            <a:schemeClr val="tx2"/>
          </a:solidFill>
          <a:latin typeface="Verdana"/>
          <a:ea typeface="宋体"/>
        </a:defRPr>
      </a:lvl1pPr>
      <a:lvl2pPr lvl="1" algn="l">
        <a:spcBef>
          <a:spcPct val="0"/>
        </a:spcBef>
        <a:spcAft>
          <a:spcPct val="0"/>
        </a:spcAft>
        <a:defRPr sz="3800">
          <a:solidFill>
            <a:schemeClr val="tx2"/>
          </a:solidFill>
          <a:latin typeface="Verdana"/>
          <a:ea typeface="宋体"/>
        </a:defRPr>
      </a:lvl2pPr>
      <a:lvl3pPr lvl="2" algn="l">
        <a:spcBef>
          <a:spcPct val="0"/>
        </a:spcBef>
        <a:spcAft>
          <a:spcPct val="0"/>
        </a:spcAft>
        <a:defRPr sz="3800">
          <a:solidFill>
            <a:schemeClr val="tx2"/>
          </a:solidFill>
          <a:latin typeface="Verdana"/>
          <a:ea typeface="宋体"/>
        </a:defRPr>
      </a:lvl3pPr>
      <a:lvl4pPr lvl="3" algn="l">
        <a:spcBef>
          <a:spcPct val="0"/>
        </a:spcBef>
        <a:spcAft>
          <a:spcPct val="0"/>
        </a:spcAft>
        <a:defRPr sz="3800">
          <a:solidFill>
            <a:schemeClr val="tx2"/>
          </a:solidFill>
          <a:latin typeface="Verdana"/>
          <a:ea typeface="宋体"/>
        </a:defRPr>
      </a:lvl4pPr>
      <a:lvl5pPr lvl="4" algn="l">
        <a:spcBef>
          <a:spcPct val="0"/>
        </a:spcBef>
        <a:spcAft>
          <a:spcPct val="0"/>
        </a:spcAft>
        <a:defRPr sz="3800">
          <a:solidFill>
            <a:schemeClr val="tx2"/>
          </a:solidFill>
          <a:latin typeface="Verdana"/>
          <a:ea typeface="宋体"/>
        </a:defRPr>
      </a:lvl5pPr>
      <a:lvl6pPr marL="457200" lvl="5" algn="l">
        <a:spcBef>
          <a:spcPct val="0"/>
        </a:spcBef>
        <a:spcAft>
          <a:spcPct val="0"/>
        </a:spcAft>
        <a:defRPr sz="3800">
          <a:solidFill>
            <a:schemeClr val="tx2"/>
          </a:solidFill>
          <a:latin typeface="Verdana"/>
          <a:ea typeface="宋体"/>
        </a:defRPr>
      </a:lvl6pPr>
      <a:lvl7pPr marL="914400" lvl="6" algn="l">
        <a:spcBef>
          <a:spcPct val="0"/>
        </a:spcBef>
        <a:spcAft>
          <a:spcPct val="0"/>
        </a:spcAft>
        <a:defRPr sz="3800">
          <a:solidFill>
            <a:schemeClr val="tx2"/>
          </a:solidFill>
          <a:latin typeface="Verdana"/>
          <a:ea typeface="宋体"/>
        </a:defRPr>
      </a:lvl7pPr>
      <a:lvl8pPr marL="1371600" lvl="7" algn="l">
        <a:spcBef>
          <a:spcPct val="0"/>
        </a:spcBef>
        <a:spcAft>
          <a:spcPct val="0"/>
        </a:spcAft>
        <a:defRPr sz="3800">
          <a:solidFill>
            <a:schemeClr val="tx2"/>
          </a:solidFill>
          <a:latin typeface="Verdana"/>
          <a:ea typeface="宋体"/>
        </a:defRPr>
      </a:lvl8pPr>
      <a:lvl9pPr marL="1828800" lvl="8" algn="l">
        <a:spcBef>
          <a:spcPct val="0"/>
        </a:spcBef>
        <a:spcAft>
          <a:spcPct val="0"/>
        </a:spcAft>
        <a:defRPr sz="3800">
          <a:solidFill>
            <a:schemeClr val="tx2"/>
          </a:solidFill>
          <a:latin typeface="Verdana"/>
          <a:ea typeface="宋体"/>
        </a:defRPr>
      </a:lvl9pPr>
    </p:titleStyle>
    <p:bodyStyle>
      <a:lvl1pPr marL="469900" lvl="0" indent="-469900" algn="l" defTabSz="914400">
        <a:lnSpc>
          <a:spcPct val="100000"/>
        </a:lnSpc>
        <a:spcBef>
          <a:spcPct val="20000"/>
        </a:spcBef>
        <a:spcAft>
          <a:spcPct val="0"/>
        </a:spcAft>
        <a:buClr>
          <a:schemeClr val="accent2"/>
        </a:buClr>
        <a:buFont typeface="Wingdings" charset="2"/>
        <a:buChar char="o"/>
        <a:defRPr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sz="1800" kern="1200">
          <a:solidFill>
            <a:schemeClr val="tx1"/>
          </a:solidFill>
          <a:latin typeface="Verdana"/>
          <a:ea typeface="宋体"/>
        </a:defRPr>
      </a:lvl9pPr>
    </p:bodyStyle>
    <p:otherStyle>
      <a:lvl1pPr marL="0" lvl="0" indent="0" algn="l" defTabSz="914400">
        <a:lnSpc>
          <a:spcPct val="100000"/>
        </a:lnSpc>
        <a:spcBef>
          <a:spcPct val="0"/>
        </a:spcBef>
        <a:spcAft>
          <a:spcPct val="0"/>
        </a:spcAft>
        <a:buNone/>
        <a:defRPr sz="1800" b="0" i="0" u="none" kern="1200" baseline="0">
          <a:solidFill>
            <a:schemeClr val="tx1"/>
          </a:solidFill>
          <a:latin typeface="Verdana"/>
          <a:ea typeface="宋体"/>
        </a:defRPr>
      </a:lvl1pPr>
      <a:lvl2pPr marL="457200" lvl="1" indent="0" algn="l" defTabSz="914400">
        <a:lnSpc>
          <a:spcPct val="100000"/>
        </a:lnSpc>
        <a:spcBef>
          <a:spcPct val="0"/>
        </a:spcBef>
        <a:spcAft>
          <a:spcPct val="0"/>
        </a:spcAft>
        <a:buNone/>
        <a:defRPr sz="1800" b="0" i="0" u="none" kern="1200" baseline="0">
          <a:solidFill>
            <a:schemeClr val="tx1"/>
          </a:solidFill>
          <a:latin typeface="Verdana"/>
          <a:ea typeface="宋体"/>
        </a:defRPr>
      </a:lvl2pPr>
      <a:lvl3pPr marL="914400" lvl="2" indent="0" algn="l" defTabSz="914400">
        <a:lnSpc>
          <a:spcPct val="100000"/>
        </a:lnSpc>
        <a:spcBef>
          <a:spcPct val="0"/>
        </a:spcBef>
        <a:spcAft>
          <a:spcPct val="0"/>
        </a:spcAft>
        <a:buNone/>
        <a:defRPr sz="1800" b="0" i="0" u="none" kern="1200" baseline="0">
          <a:solidFill>
            <a:schemeClr val="tx1"/>
          </a:solidFill>
          <a:latin typeface="Verdana"/>
          <a:ea typeface="宋体"/>
        </a:defRPr>
      </a:lvl3pPr>
      <a:lvl4pPr marL="1371600" lvl="3" indent="0" algn="l" defTabSz="914400">
        <a:lnSpc>
          <a:spcPct val="100000"/>
        </a:lnSpc>
        <a:spcBef>
          <a:spcPct val="0"/>
        </a:spcBef>
        <a:spcAft>
          <a:spcPct val="0"/>
        </a:spcAft>
        <a:buNone/>
        <a:defRPr sz="1800" b="0" i="0" u="none" kern="1200" baseline="0">
          <a:solidFill>
            <a:schemeClr val="tx1"/>
          </a:solidFill>
          <a:latin typeface="Verdana"/>
          <a:ea typeface="宋体"/>
        </a:defRPr>
      </a:lvl4pPr>
      <a:lvl5pPr marL="1828800" lvl="4" indent="0" algn="l" defTabSz="914400">
        <a:lnSpc>
          <a:spcPct val="100000"/>
        </a:lnSpc>
        <a:spcBef>
          <a:spcPct val="0"/>
        </a:spcBef>
        <a:spcAft>
          <a:spcPct val="0"/>
        </a:spcAft>
        <a:buNone/>
        <a:defRPr sz="1800" b="0" i="0" u="none" kern="1200" baseline="0">
          <a:solidFill>
            <a:schemeClr val="tx1"/>
          </a:solidFill>
          <a:latin typeface="Verdana"/>
          <a:ea typeface="宋体"/>
        </a:defRPr>
      </a:lvl5pPr>
      <a:lvl6pPr marL="2286000" lvl="5" algn="l" defTabSz="914400">
        <a:defRPr sz="1800" kern="1200">
          <a:solidFill>
            <a:schemeClr val="tx1"/>
          </a:solidFill>
          <a:latin typeface="Verdana"/>
          <a:ea typeface="宋体"/>
        </a:defRPr>
      </a:lvl6pPr>
      <a:lvl7pPr marL="2743200" lvl="6" algn="l" defTabSz="914400">
        <a:defRPr sz="1800" kern="1200">
          <a:solidFill>
            <a:schemeClr val="tx1"/>
          </a:solidFill>
          <a:latin typeface="Verdana"/>
          <a:ea typeface="宋体"/>
        </a:defRPr>
      </a:lvl7pPr>
      <a:lvl8pPr marL="3200400" lvl="7" algn="l" defTabSz="914400">
        <a:defRPr sz="1800" kern="1200">
          <a:solidFill>
            <a:schemeClr val="tx1"/>
          </a:solidFill>
          <a:latin typeface="Verdana"/>
          <a:ea typeface="宋体"/>
        </a:defRPr>
      </a:lvl8pPr>
      <a:lvl9pPr marL="3657600" lvl="8" algn="l" defTabSz="914400">
        <a:defRPr sz="1800" kern="1200">
          <a:solidFill>
            <a:schemeClr val="tx1"/>
          </a:solidFill>
          <a:latin typeface="Verdana"/>
          <a:ea typeface="宋体"/>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13.xml" Id="rId1" /><Relationship Type="http://schemas.openxmlformats.org/officeDocument/2006/relationships/notesSlide" Target="/ppt/notesSlides/notesSlide1.xml" Id="rId2" /><Relationship Type="http://schemas.openxmlformats.org/officeDocument/2006/relationships/image" Target="/ppt/media/image3.png" Id="rId3" /><Relationship Type="http://schemas.openxmlformats.org/officeDocument/2006/relationships/image" Target="/ppt/media/image4.png" Id="rId4" /><Relationship Type="http://schemas.openxmlformats.org/officeDocument/2006/relationships/image" Target="/ppt/media/image5.png" Id="rId5" /><Relationship Type="http://schemas.openxmlformats.org/officeDocument/2006/relationships/hyperlink" Target="http://upload.blog.daqi.com/uploadnew/2006-06-20/1150787783.jpg" TargetMode="External" Id="rId6"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png" Id="rId2" /><Relationship Type="http://schemas.openxmlformats.org/officeDocument/2006/relationships/image" Target="/ppt/media/image7.png"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8.png" Id="rId2"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9.png" Id="rId2" /></Relationships>
</file>

<file path=ppt/slides/_rels/slide2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10.png" Id="rId2" /></Relationships>
</file>

<file path=ppt/slides/_rels/slide26.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11.pn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2.png" Id="rId2" /></Relationships>
</file>

<file path=ppt/slides/_rels/slide28.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3.pn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www.opencourse.info/" TargetMode="External" Id="rId2" /><Relationship Type="http://schemas.openxmlformats.org/officeDocument/2006/relationships/hyperlink" Target="http://physics.fortlewis.edu/Astronomy/astronomy today/CHAISSON/NAV/FRAMESET/IDC_P100.HTM" TargetMode="External"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4.png" Id="rId2" /></Relationships>
</file>

<file path=ppt/slides/_rels/slide31.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15.png" Id="rId2" /></Relationships>
</file>

<file path=ppt/slides/_rels/slide3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16.png" Id="rId2" /></Relationships>
</file>

<file path=ppt/slides/_rels/slide3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7.png" Id="rId2" /></Relationships>
</file>

<file path=ppt/slides/_rels/slide34.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18.png" Id="rId2" /><Relationship Type="http://schemas.openxmlformats.org/officeDocument/2006/relationships/image" Target="/ppt/media/image19.png" Id="rId3"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0.png" Id="rId2" /></Relationships>
</file>

<file path=ppt/slides/_rels/slide3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1.png" Id="rId2" /></Relationships>
</file>

<file path=ppt/slides/_rels/slide3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2.pn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3.png" Id="rId2" /><Relationship Type="http://schemas.openxmlformats.org/officeDocument/2006/relationships/image" Target="/ppt/media/image24.png" Id="rId3" /><Relationship Type="http://schemas.openxmlformats.org/officeDocument/2006/relationships/image" Target="/ppt/media/image25.png" Id="rId4" /><Relationship Type="http://schemas.openxmlformats.org/officeDocument/2006/relationships/image" Target="/ppt/media/image26.png" Id="rId5" /><Relationship Type="http://schemas.openxmlformats.org/officeDocument/2006/relationships/image" Target="/ppt/media/image27.png" Id="rId6" /></Relationships>
</file>

<file path=ppt/slides/_rels/slide3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8.png" Id="rId2" /><Relationship Type="http://schemas.openxmlformats.org/officeDocument/2006/relationships/image" Target="/ppt/media/image29.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30.png" Id="rId2" /><Relationship Type="http://schemas.openxmlformats.org/officeDocument/2006/relationships/image" Target="/ppt/media/image31.png" Id="rId3" /><Relationship Type="http://schemas.openxmlformats.org/officeDocument/2006/relationships/image" Target="/ppt/media/image32.png" Id="rId4" /><Relationship Type="http://schemas.openxmlformats.org/officeDocument/2006/relationships/image" Target="/ppt/media/image33.png" Id="rId5" /><Relationship Type="http://schemas.openxmlformats.org/officeDocument/2006/relationships/hyperlink" Target="http://news.tom.com/picnews/36_1.html" TargetMode="External" Id="rId6" /></Relationships>
</file>

<file path=ppt/slides/_rels/slide4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42.xml.rels>&#65279;<?xml version="1.0" encoding="utf-8"?><Relationships xmlns="http://schemas.openxmlformats.org/package/2006/relationships"><Relationship Type="http://schemas.openxmlformats.org/officeDocument/2006/relationships/slideLayout" Target="/ppt/slideLayouts/slideLayout15.xml" Id="rId1" /><Relationship Type="http://schemas.openxmlformats.org/officeDocument/2006/relationships/image" Target="/ppt/media/image34.png" Id="rId2" /></Relationships>
</file>

<file path=ppt/slides/_rels/slide43.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44.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45.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46.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47.xml.rels>&#65279;<?xml version="1.0" encoding="utf-8"?><Relationships xmlns="http://schemas.openxmlformats.org/package/2006/relationships"><Relationship Type="http://schemas.openxmlformats.org/officeDocument/2006/relationships/slideLayout" Target="/ppt/slideLayouts/slideLayout16.xml" Id="rId1" /><Relationship Type="http://schemas.openxmlformats.org/officeDocument/2006/relationships/image" Target="/ppt/media/image35.png" Id="rId2" /><Relationship Type="http://schemas.openxmlformats.org/officeDocument/2006/relationships/image" Target="/ppt/media/image36.png" Id="rId3" /><Relationship Type="http://schemas.openxmlformats.org/officeDocument/2006/relationships/image" Target="/ppt/media/image37.png" Id="rId4" /><Relationship Type="http://schemas.openxmlformats.org/officeDocument/2006/relationships/image" Target="/ppt/media/image38.png" Id="rId5" /></Relationships>
</file>

<file path=ppt/slides/_rels/slide48.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39.png" Id="rId2" /><Relationship Type="http://schemas.openxmlformats.org/officeDocument/2006/relationships/image" Target="/ppt/media/image40.png" Id="rId3" /></Relationships>
</file>

<file path=ppt/slides/_rels/slide49.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41.png" Id="rId2" /><Relationship Type="http://schemas.openxmlformats.org/officeDocument/2006/relationships/image" Target="/ppt/media/image42.pn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kytonight.com/" TargetMode="External" Id="rId2" /><Relationship Type="http://schemas.openxmlformats.org/officeDocument/2006/relationships/hyperlink" Target="http://physics.fortlewis.edu/Astronomy/astronomy today/CHAISSON/NAV/FRAMESET/FRAME07/IDA07-00.HTM" TargetMode="External" Id="rId3" /></Relationships>
</file>

<file path=ppt/slides/_rels/slide5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43.png" Id="rId2" /></Relationships>
</file>

<file path=ppt/slides/_rels/slide5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4.png" Id="rId2" /></Relationships>
</file>

<file path=ppt/slides/_rels/slide5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5.png" Id="rId2" /></Relationships>
</file>

<file path=ppt/slides/_rels/slide5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6.png" Id="rId2" /></Relationships>
</file>

<file path=ppt/slides/_rels/slide5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7.png" Id="rId2" /></Relationships>
</file>

<file path=ppt/slides/_rels/slide5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8.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6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9.png" Id="rId2" /><Relationship Type="http://schemas.openxmlformats.org/officeDocument/2006/relationships/hyperlink" Target="http://www.heavenlyview.com/mx7c starclusters.htm" TargetMode="External" Id="rId3" /></Relationships>
</file>

<file path=ppt/slides/_rels/slide6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0.png" Id="rId2" /><Relationship Type="http://schemas.openxmlformats.org/officeDocument/2006/relationships/hyperlink" Target="http://www.heavenlyview.com/mx7c starclusters.htm" TargetMode="External" Id="rId3" /></Relationships>
</file>

<file path=ppt/slides/_rels/slide6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1.png" Id="rId2" /></Relationships>
</file>

<file path=ppt/slides/_rels/slide6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52.png" Id="rId2" /><Relationship Type="http://schemas.openxmlformats.org/officeDocument/2006/relationships/image" Target="/ppt/media/image53.png" Id="rId3" /></Relationships>
</file>

<file path=ppt/slides/_rels/slide6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4.png" Id="rId2" /></Relationships>
</file>

<file path=ppt/slides/_rels/slide66.xml.rels>&#65279;<?xml version="1.0" encoding="utf-8"?><Relationships xmlns="http://schemas.openxmlformats.org/package/2006/relationships"><Relationship Type="http://schemas.openxmlformats.org/officeDocument/2006/relationships/slideLayout" Target="/ppt/slideLayouts/slideLayout15.xml" Id="rId1" /><Relationship Type="http://schemas.openxmlformats.org/officeDocument/2006/relationships/image" Target="/ppt/media/image55.png" Id="rId2" /></Relationships>
</file>

<file path=ppt/slides/_rels/slide6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56.png" Id="rId2" /><Relationship Type="http://schemas.openxmlformats.org/officeDocument/2006/relationships/image" Target="/ppt/media/image57.png" Id="rId3" /></Relationships>
</file>

<file path=ppt/slides/_rels/slide6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8.png" Id="rId2" /><Relationship Type="http://schemas.openxmlformats.org/officeDocument/2006/relationships/image" Target="/ppt/media/image59.png" Id="rId3" /></Relationships>
</file>

<file path=ppt/slides/_rels/slide6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60.png" Id="rId2" /><Relationship Type="http://schemas.openxmlformats.org/officeDocument/2006/relationships/hyperlink" Target="http://www.seds.org/messier/Pics/More/m84kpno1.jpg" TargetMode="External"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1.png" Id="rId2" /><Relationship Type="http://schemas.openxmlformats.org/officeDocument/2006/relationships/image" Target="/ppt/media/image62.png" Id="rId3" /><Relationship Type="http://schemas.openxmlformats.org/officeDocument/2006/relationships/image" Target="/ppt/media/image63.png" Id="rId4" /><Relationship Type="http://schemas.openxmlformats.org/officeDocument/2006/relationships/image" Target="/ppt/media/image64.png" Id="rId5" /><Relationship Type="http://schemas.openxmlformats.org/officeDocument/2006/relationships/hyperlink" Target="http://www.seds.org/messier/m/m082.html" TargetMode="External" Id="rId6" /><Relationship Type="http://schemas.openxmlformats.org/officeDocument/2006/relationships/hyperlink" Target="http://www.seds.org/messier/spir.html" TargetMode="External" Id="rId7" /><Relationship Type="http://schemas.openxmlformats.org/officeDocument/2006/relationships/hyperlink" Target="http://www.seds.org/messier/lenticul.html" TargetMode="External" Id="rId8" /><Relationship Type="http://schemas.openxmlformats.org/officeDocument/2006/relationships/hyperlink" Target="http://www.seds.org/messier/elli.html" TargetMode="External" Id="rId9" /></Relationships>
</file>

<file path=ppt/slides/_rels/slide71.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65.png" Id="rId2" /><Relationship Type="http://schemas.openxmlformats.org/officeDocument/2006/relationships/image" Target="/ppt/media/image66.png" Id="rId3" /></Relationships>
</file>

<file path=ppt/slides/_rels/slide7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7.png" Id="rId2" /></Relationships>
</file>

<file path=ppt/slides/_rels/slide7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8.png" Id="rId2" /></Relationships>
</file>

<file path=ppt/slides/_rels/slide7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9.png" Id="rId2" /></Relationships>
</file>

<file path=ppt/slides/_rels/slide7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70.png" Id="rId2" /></Relationships>
</file>

<file path=ppt/slides/_rels/slide7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71.png" Id="rId2" /></Relationships>
</file>

<file path=ppt/slides/_rels/slide78.xml.rels>&#65279;<?xml version="1.0" encoding="utf-8"?><Relationships xmlns="http://schemas.openxmlformats.org/package/2006/relationships"><Relationship Type="http://schemas.openxmlformats.org/officeDocument/2006/relationships/slideLayout" Target="/ppt/slideLayouts/slideLayout15.xml" Id="rId1" /><Relationship Type="http://schemas.openxmlformats.org/officeDocument/2006/relationships/image" Target="/ppt/media/image72.png" Id="rId2"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pn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s>
</file>

<file path=ppt/slides/slide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8194" name="Rectangle 2"/>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r>
              <a:rPr lang="zh-CN" sz="4000"/>
              <a:t>普通天文学</a:t>
            </a:r>
            <a:endParaRPr lang="zh-CN" sz="4000"/>
          </a:p>
        </p:txBody>
      </p:sp>
      <p:sp>
        <p:nvSpPr>
          <p:cNvPr id="8195" name="Rectangle 3"/>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李墨萍</a:t>
            </a:r>
            <a:endParaRPr lang="zh-CN"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7410" name="Rectangle 4"/>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endParaRPr lang="zh-CN" sz="4000"/>
          </a:p>
        </p:txBody>
      </p:sp>
      <p:sp>
        <p:nvSpPr>
          <p:cNvPr id="17411" name="Rectangle 5"/>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一、天文学的研究对象</a:t>
            </a:r>
            <a:endParaRPr lang="zh-CN"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8434"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1</a:t>
            </a:r>
            <a:r>
              <a:rPr lang="zh-CN"/>
              <a:t>、天文学的研究对象</a:t>
            </a:r>
            <a:endParaRPr lang="zh-CN"/>
          </a:p>
        </p:txBody>
      </p:sp>
      <p:sp>
        <p:nvSpPr>
          <p:cNvPr id="18435"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lnSpc>
                <a:spcPct val="90000"/>
              </a:lnSpc>
            </a:pPr>
            <a:r>
              <a:rPr lang="zh-CN" sz="2600"/>
              <a:t>研究对象是</a:t>
            </a:r>
            <a:r>
              <a:rPr lang="zh-CN" sz="2600">
                <a:solidFill>
                  <a:srgbClr val="0000FF"/>
                </a:solidFill>
              </a:rPr>
              <a:t>宇宙</a:t>
            </a:r>
            <a:r>
              <a:rPr lang="zh-CN" sz="2600"/>
              <a:t>及其中的天体和各种形态的物质。天文学观测和研究它们的</a:t>
            </a:r>
            <a:r>
              <a:rPr lang="zh-CN" sz="2600">
                <a:solidFill>
                  <a:schemeClr val="hlink"/>
                </a:solidFill>
              </a:rPr>
              <a:t>位置、分布、运动、形态、结构、物理状态、化学组成、相互关系和起源演化</a:t>
            </a:r>
            <a:r>
              <a:rPr lang="zh-CN" sz="2600"/>
              <a:t>。</a:t>
            </a:r>
            <a:endParaRPr lang="zh-CN" sz="2600"/>
          </a:p>
          <a:p>
            <a:pPr lvl="0">
              <a:lnSpc>
                <a:spcPct val="90000"/>
              </a:lnSpc>
            </a:pPr>
            <a:r>
              <a:rPr lang="zh-CN" sz="2600"/>
              <a:t>天体是指太空中的一切实体，包括自然天体和人造天体；各种形态的物质是指行星际、星际和星系际的弥漫物质和各种微粒辐射流以及作为物质存在形式的电磁场和引力场等。</a:t>
            </a:r>
            <a:endParaRPr lang="zh-CN" sz="2600"/>
          </a:p>
          <a:p>
            <a:pPr lvl="0">
              <a:lnSpc>
                <a:spcPct val="90000"/>
              </a:lnSpc>
            </a:pPr>
            <a:r>
              <a:rPr lang="zh-CN" sz="2600"/>
              <a:t>地球大气层以内的物体和现象通常并不是天文学研究的对象，除非源于太空。地球作为一个天体，也属于天文学的研究范畴。</a:t>
            </a:r>
            <a:endParaRPr lang="zh-CN" sz="2600"/>
          </a:p>
        </p:txBody>
      </p:sp>
      <p:sp>
        <p:nvSpPr>
          <p:cNvPr id="18436" name="AutoShape 4"/>
          <p:cNvSpPr/>
          <p:nvPr/>
        </p:nvSpPr>
        <p:spPr>
          <a:xfrm>
            <a:off x="7667625" y="1052513"/>
            <a:ext cx="1225550" cy="609600"/>
          </a:xfrm>
          <a:prstGeom prst="wedgeRoundRectCallout">
            <a:avLst>
              <a:gd name="adj1" fmla="val 519"/>
              <a:gd name="adj2" fmla="val 164583"/>
              <a:gd name="adj3" fmla="val 16667"/>
            </a:avLst>
          </a:prstGeom>
          <a:solidFill>
            <a:schemeClr val="accent1"/>
          </a:solidFill>
          <a:ln>
            <a:solidFill>
              <a:schemeClr val="tx1"/>
            </a:solidFill>
            <a:miter/>
          </a:ln>
        </p:spPr>
        <p:txBody>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r>
              <a:rPr lang="zh-CN"/>
              <a:t>天体的属性</a:t>
            </a:r>
            <a:endParaRPr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9458"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2</a:t>
            </a:r>
            <a:r>
              <a:rPr lang="zh-CN"/>
              <a:t>、天文学和气象学的区别和联系</a:t>
            </a:r>
            <a:endParaRPr lang="zh-CN"/>
          </a:p>
        </p:txBody>
      </p:sp>
      <p:sp>
        <p:nvSpPr>
          <p:cNvPr id="19459"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lnSpc>
                <a:spcPct val="90000"/>
              </a:lnSpc>
            </a:pPr>
            <a:r>
              <a:rPr lang="zh-CN"/>
              <a:t>天文学和气象学的分界，概而言之就是大气层，研究对象分别位于大气层之外和之内。</a:t>
            </a:r>
            <a:endParaRPr lang="zh-CN"/>
          </a:p>
          <a:p>
            <a:pPr lvl="0">
              <a:lnSpc>
                <a:spcPct val="90000"/>
              </a:lnSpc>
            </a:pPr>
            <a:r>
              <a:rPr lang="zh-CN"/>
              <a:t>大气         天文观测（天气、大气折射、大气吸收、大气扰动）</a:t>
            </a:r>
            <a:endParaRPr lang="zh-CN"/>
          </a:p>
          <a:p>
            <a:pPr lvl="0">
              <a:lnSpc>
                <a:spcPct val="90000"/>
              </a:lnSpc>
              <a:buNone/>
            </a:pPr>
            <a:r>
              <a:rPr lang="zh-CN"/>
              <a:t>    大气         地球自转（地极移动、自转速率）</a:t>
            </a:r>
            <a:endParaRPr lang="zh-CN"/>
          </a:p>
          <a:p>
            <a:pPr lvl="0">
              <a:lnSpc>
                <a:spcPct val="90000"/>
              </a:lnSpc>
              <a:buNone/>
            </a:pPr>
            <a:r>
              <a:rPr lang="zh-CN"/>
              <a:t>    黄赤交角          气候</a:t>
            </a:r>
            <a:endParaRPr lang="zh-CN"/>
          </a:p>
          <a:p>
            <a:pPr lvl="0">
              <a:lnSpc>
                <a:spcPct val="90000"/>
              </a:lnSpc>
              <a:buNone/>
            </a:pPr>
            <a:r>
              <a:rPr lang="zh-CN"/>
              <a:t>    地球自转          季风</a:t>
            </a:r>
            <a:endParaRPr lang="zh-CN"/>
          </a:p>
          <a:p>
            <a:pPr lvl="0">
              <a:lnSpc>
                <a:spcPct val="90000"/>
              </a:lnSpc>
              <a:buNone/>
            </a:pPr>
            <a:r>
              <a:rPr lang="zh-CN"/>
              <a:t>    太阳活动          气候和天气</a:t>
            </a:r>
            <a:endParaRPr lang="zh-CN"/>
          </a:p>
        </p:txBody>
      </p:sp>
      <p:cxnSp>
        <p:nvCxnSpPr>
          <p:cNvPr id="19460" name="Line 6"/>
          <p:cNvCxnSpPr/>
          <p:nvPr/>
        </p:nvCxnSpPr>
        <p:spPr>
          <a:xfrm>
            <a:off x="1979613" y="2924175"/>
            <a:ext cx="792162" cy="0"/>
          </a:xfrm>
          <a:prstGeom prst="line">
            <a:avLst/>
          </a:prstGeom>
          <a:noFill/>
          <a:ln>
            <a:solidFill>
              <a:schemeClr val="tx1"/>
            </a:solidFill>
            <a:miter/>
            <a:tailEnd type="triangle"/>
          </a:ln>
        </p:spPr>
      </p:cxnSp>
      <p:cxnSp>
        <p:nvCxnSpPr>
          <p:cNvPr id="19461" name="Line 7"/>
          <p:cNvCxnSpPr/>
          <p:nvPr/>
        </p:nvCxnSpPr>
        <p:spPr>
          <a:xfrm>
            <a:off x="2051050" y="3860800"/>
            <a:ext cx="720725" cy="0"/>
          </a:xfrm>
          <a:prstGeom prst="line">
            <a:avLst/>
          </a:prstGeom>
          <a:noFill/>
          <a:ln>
            <a:solidFill>
              <a:schemeClr val="tx1"/>
            </a:solidFill>
            <a:miter/>
            <a:tailEnd type="triangle"/>
          </a:ln>
        </p:spPr>
      </p:cxnSp>
      <p:cxnSp>
        <p:nvCxnSpPr>
          <p:cNvPr id="19462" name="Line 8"/>
          <p:cNvCxnSpPr/>
          <p:nvPr/>
        </p:nvCxnSpPr>
        <p:spPr>
          <a:xfrm>
            <a:off x="2773363" y="4797425"/>
            <a:ext cx="719137" cy="0"/>
          </a:xfrm>
          <a:prstGeom prst="line">
            <a:avLst/>
          </a:prstGeom>
          <a:noFill/>
          <a:ln>
            <a:solidFill>
              <a:schemeClr val="tx1"/>
            </a:solidFill>
            <a:miter/>
            <a:tailEnd type="triangle"/>
          </a:ln>
        </p:spPr>
      </p:cxnSp>
      <p:cxnSp>
        <p:nvCxnSpPr>
          <p:cNvPr id="19463" name="Line 9"/>
          <p:cNvCxnSpPr/>
          <p:nvPr/>
        </p:nvCxnSpPr>
        <p:spPr>
          <a:xfrm>
            <a:off x="2771775" y="5229225"/>
            <a:ext cx="792163" cy="0"/>
          </a:xfrm>
          <a:prstGeom prst="line">
            <a:avLst/>
          </a:prstGeom>
          <a:noFill/>
          <a:ln>
            <a:solidFill>
              <a:schemeClr val="tx1"/>
            </a:solidFill>
            <a:miter/>
            <a:tailEnd type="triangle"/>
          </a:ln>
        </p:spPr>
      </p:cxnSp>
      <p:cxnSp>
        <p:nvCxnSpPr>
          <p:cNvPr id="19464" name="Line 10"/>
          <p:cNvCxnSpPr/>
          <p:nvPr/>
        </p:nvCxnSpPr>
        <p:spPr>
          <a:xfrm>
            <a:off x="2771775" y="5734050"/>
            <a:ext cx="863600" cy="0"/>
          </a:xfrm>
          <a:prstGeom prst="line">
            <a:avLst/>
          </a:prstGeom>
          <a:noFill/>
          <a:ln>
            <a:solidFill>
              <a:schemeClr val="tx1"/>
            </a:solidFill>
            <a:miter/>
            <a:tailEnd type="triangle"/>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048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3</a:t>
            </a:r>
            <a:r>
              <a:rPr lang="zh-CN"/>
              <a:t>、天文学与地球科学的区别和联系</a:t>
            </a:r>
            <a:endParaRPr lang="zh-CN"/>
          </a:p>
        </p:txBody>
      </p:sp>
      <p:sp>
        <p:nvSpPr>
          <p:cNvPr id="20483"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buNone/>
            </a:pPr>
            <a:r>
              <a:rPr lang="zh-CN"/>
              <a:t>地球结构             地球自转</a:t>
            </a:r>
            <a:endParaRPr lang="zh-CN"/>
          </a:p>
          <a:p>
            <a:pPr lvl="0">
              <a:buNone/>
            </a:pPr>
            <a:endParaRPr lang="zh-CN"/>
          </a:p>
          <a:p>
            <a:pPr lvl="0">
              <a:buNone/>
            </a:pPr>
            <a:endParaRPr lang="zh-CN"/>
          </a:p>
          <a:p>
            <a:pPr lvl="0">
              <a:buNone/>
            </a:pPr>
            <a:r>
              <a:rPr lang="zh-CN"/>
              <a:t>日月潮汐</a:t>
            </a:r>
            <a:endParaRPr lang="zh-CN"/>
          </a:p>
          <a:p>
            <a:pPr lvl="0">
              <a:buNone/>
            </a:pPr>
            <a:endParaRPr lang="zh-CN"/>
          </a:p>
          <a:p>
            <a:pPr lvl="0">
              <a:buNone/>
            </a:pPr>
            <a:endParaRPr lang="zh-CN"/>
          </a:p>
          <a:p>
            <a:pPr lvl="0">
              <a:buNone/>
            </a:pPr>
            <a:r>
              <a:rPr lang="zh-CN"/>
              <a:t>天文观测               板块运动和地震</a:t>
            </a:r>
            <a:endParaRPr lang="zh-CN"/>
          </a:p>
          <a:p>
            <a:pPr lvl="0">
              <a:buNone/>
            </a:pPr>
            <a:endParaRPr lang="zh-CN"/>
          </a:p>
        </p:txBody>
      </p:sp>
      <p:cxnSp>
        <p:nvCxnSpPr>
          <p:cNvPr id="20484" name="Line 4"/>
          <p:cNvCxnSpPr/>
          <p:nvPr/>
        </p:nvCxnSpPr>
        <p:spPr>
          <a:xfrm>
            <a:off x="2268538" y="2060575"/>
            <a:ext cx="1223962" cy="0"/>
          </a:xfrm>
          <a:prstGeom prst="line">
            <a:avLst/>
          </a:prstGeom>
          <a:noFill/>
          <a:ln>
            <a:solidFill>
              <a:schemeClr val="tx1"/>
            </a:solidFill>
            <a:miter/>
            <a:tailEnd type="triangle"/>
          </a:ln>
        </p:spPr>
      </p:cxnSp>
      <p:cxnSp>
        <p:nvCxnSpPr>
          <p:cNvPr id="20485" name="Line 5"/>
          <p:cNvCxnSpPr/>
          <p:nvPr/>
        </p:nvCxnSpPr>
        <p:spPr>
          <a:xfrm>
            <a:off x="2268538" y="5300663"/>
            <a:ext cx="1223962" cy="0"/>
          </a:xfrm>
          <a:prstGeom prst="line">
            <a:avLst/>
          </a:prstGeom>
          <a:noFill/>
          <a:ln>
            <a:solidFill>
              <a:schemeClr val="tx1"/>
            </a:solidFill>
            <a:miter/>
            <a:tailEnd type="triangle"/>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1506" name="Rectangle 4"/>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endParaRPr lang="zh-CN" sz="4000"/>
          </a:p>
        </p:txBody>
      </p:sp>
      <p:sp>
        <p:nvSpPr>
          <p:cNvPr id="21507" name="Rectangle 5"/>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二、天文学的研究方法</a:t>
            </a:r>
            <a:endParaRPr lang="zh-CN"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2530"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天文学研究的特点</a:t>
            </a:r>
            <a:endParaRPr lang="zh-CN"/>
          </a:p>
        </p:txBody>
      </p:sp>
      <p:sp>
        <p:nvSpPr>
          <p:cNvPr id="22531"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lnSpc>
                <a:spcPct val="90000"/>
              </a:lnSpc>
            </a:pPr>
            <a:r>
              <a:rPr lang="zh-CN" sz="2600"/>
              <a:t>观测（观察和测量）是主要的研究手段。观测工具的改进和观测方法的革新会推动天文学的发展。天文学是沿着观测</a:t>
            </a:r>
            <a:r>
              <a:rPr lang="en-US" sz="2600">
                <a:latin typeface="Arial"/>
              </a:rPr>
              <a:t>——</a:t>
            </a:r>
            <a:r>
              <a:rPr lang="zh-CN" sz="2600"/>
              <a:t>理论</a:t>
            </a:r>
            <a:r>
              <a:rPr lang="en-US" sz="2600">
                <a:latin typeface="Arial"/>
              </a:rPr>
              <a:t>——</a:t>
            </a:r>
            <a:r>
              <a:rPr lang="zh-CN" sz="2600"/>
              <a:t>观测的途径发展的。</a:t>
            </a:r>
            <a:endParaRPr lang="zh-CN" sz="2600"/>
          </a:p>
          <a:p>
            <a:pPr lvl="0">
              <a:lnSpc>
                <a:spcPct val="90000"/>
              </a:lnSpc>
            </a:pPr>
            <a:endParaRPr lang="zh-CN" sz="2600"/>
          </a:p>
          <a:p>
            <a:pPr lvl="0">
              <a:lnSpc>
                <a:spcPct val="90000"/>
              </a:lnSpc>
            </a:pPr>
            <a:r>
              <a:rPr lang="zh-CN" sz="2600"/>
              <a:t>研究对象距离远，时标长，物理条件极端复杂（密度、温度、压强、磁场）</a:t>
            </a:r>
            <a:endParaRPr lang="zh-CN" sz="2600"/>
          </a:p>
          <a:p>
            <a:pPr lvl="0">
              <a:lnSpc>
                <a:spcPct val="90000"/>
              </a:lnSpc>
            </a:pPr>
            <a:endParaRPr lang="zh-CN" sz="2600"/>
          </a:p>
          <a:p>
            <a:pPr lvl="0">
              <a:lnSpc>
                <a:spcPct val="90000"/>
              </a:lnSpc>
            </a:pPr>
            <a:r>
              <a:rPr lang="zh-CN" sz="2600"/>
              <a:t>从</a:t>
            </a:r>
            <a:r>
              <a:rPr lang="zh-CN" sz="2600">
                <a:latin typeface="Arial"/>
              </a:rPr>
              <a:t>“</a:t>
            </a:r>
            <a:r>
              <a:rPr lang="zh-CN" sz="2600"/>
              <a:t>一瞬</a:t>
            </a:r>
            <a:r>
              <a:rPr lang="zh-CN" sz="2600">
                <a:latin typeface="Arial"/>
              </a:rPr>
              <a:t>”</a:t>
            </a:r>
            <a:r>
              <a:rPr lang="zh-CN" sz="2600"/>
              <a:t>来研究</a:t>
            </a:r>
            <a:r>
              <a:rPr lang="zh-CN" sz="2600">
                <a:latin typeface="Arial"/>
              </a:rPr>
              <a:t>“</a:t>
            </a:r>
            <a:r>
              <a:rPr lang="zh-CN" sz="2600"/>
              <a:t>一生</a:t>
            </a:r>
            <a:r>
              <a:rPr lang="zh-CN" sz="2600">
                <a:latin typeface="Arial"/>
              </a:rPr>
              <a:t>”</a:t>
            </a:r>
            <a:r>
              <a:rPr lang="zh-CN" sz="2600"/>
              <a:t>，即利用天体的空间广延性与时间广延性相统一的特性，来研究天体和宇宙的演化。</a:t>
            </a:r>
            <a:endParaRPr lang="en-US" sz="2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057"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天文学的研究方法</a:t>
            </a:r>
            <a:endParaRPr 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3554"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天文学的观测工具</a:t>
            </a:r>
            <a:r>
              <a:rPr lang="en-US">
                <a:latin typeface="Arial"/>
              </a:rPr>
              <a:t>——</a:t>
            </a:r>
            <a:r>
              <a:rPr lang="zh-CN"/>
              <a:t>英国的巨石阵</a:t>
            </a:r>
            <a:endParaRPr lang="zh-CN"/>
          </a:p>
        </p:txBody>
      </p:sp>
      <p:pic>
        <p:nvPicPr>
          <p:cNvPr id="23555" name="Picture 6"/>
          <p:cNvPicPr/>
          <p:nvPr>
            <p:ph idx="1"/>
          </p:nvPr>
        </p:nvPicPr>
        <p:blipFill>
          <a:blip r:embed="rId3"/>
          <a:stretch/>
        </p:blipFill>
        <p:spPr>
          <a:xfrm>
            <a:off x="971550" y="1700213"/>
            <a:ext cx="3370263" cy="4321175"/>
          </a:xfrm>
          <a:prstGeom prst="rect">
            <a:avLst/>
          </a:prstGeom>
          <a:noFill/>
          <a:ln>
            <a:noFill/>
          </a:ln>
        </p:spPr>
      </p:pic>
      <p:pic>
        <p:nvPicPr>
          <p:cNvPr id="23556" name="Picture 9"/>
          <p:cNvPicPr/>
          <p:nvPr>
            <p:ph idx="2"/>
          </p:nvPr>
        </p:nvPicPr>
        <p:blipFill>
          <a:blip r:embed="rId4"/>
          <a:stretch/>
        </p:blipFill>
        <p:spPr>
          <a:xfrm>
            <a:off x="5194300" y="1752600"/>
            <a:ext cx="2822575" cy="2057400"/>
          </a:xfrm>
          <a:prstGeom prst="rect">
            <a:avLst/>
          </a:prstGeom>
          <a:noFill/>
          <a:ln>
            <a:noFill/>
          </a:ln>
        </p:spPr>
      </p:pic>
      <p:sp>
        <p:nvSpPr>
          <p:cNvPr id="23557" name="Rectangle 11"/>
          <p:cNvSpPr/>
          <p:nvPr/>
        </p:nvSpPr>
        <p:spPr>
          <a:xfrm>
            <a:off x="539750" y="6100763"/>
            <a:ext cx="8267700" cy="641350"/>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关于巨石阵的用途，比较一致的说法是用于对日月运行的观测</a:t>
            </a:r>
            <a:r>
              <a:rPr lang="en-US"/>
              <a:t>,</a:t>
            </a:r>
            <a:r>
              <a:rPr lang="zh-CN"/>
              <a:t>它代表着一年有八</a:t>
            </a:r>
            <a:endParaRPr lang="zh-CN"/>
          </a:p>
          <a:p>
            <a:pPr marL="0" lvl="0" indent="0"/>
            <a:r>
              <a:rPr lang="zh-CN"/>
              <a:t>个节气的历法 </a:t>
            </a:r>
            <a:endParaRPr lang="zh-CN"/>
          </a:p>
        </p:txBody>
      </p:sp>
      <p:pic>
        <p:nvPicPr>
          <p:cNvPr id="23558" name="Picture 13">
            <a:hlinkClick r:id="rId6"/>
          </p:cNvPr>
          <p:cNvPicPr/>
          <p:nvPr>
            <p:ph idx="3"/>
          </p:nvPr>
        </p:nvPicPr>
        <p:blipFill>
          <a:blip r:embed="rId5"/>
          <a:stretch/>
        </p:blipFill>
        <p:spPr>
          <a:xfrm>
            <a:off x="5219700" y="3962400"/>
            <a:ext cx="2867025" cy="21510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5602" name="内容占位符 2"/>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2400">
                <a:latin typeface="华文楷体"/>
                <a:ea typeface="华文楷体"/>
              </a:rPr>
              <a:t>自古以来，人类就对宇宙太空充满了无限的深情和好奇。古代先民在生产和生活的实践中通过观察各种天体的出没和运行情况，认识到昼夜更迭、四季交替的规律，学会了确定时间和方向。这些知识的掌握成为他们在自然世界中求得生存和发展的必不可少的条件。</a:t>
            </a:r>
            <a:r>
              <a:rPr lang="zh-CN" sz="2400">
                <a:solidFill>
                  <a:srgbClr val="0000FF"/>
                </a:solidFill>
                <a:latin typeface="华文楷体"/>
                <a:ea typeface="华文楷体"/>
              </a:rPr>
              <a:t>天文学由此也成为一门发源较早的、最古老的科学。</a:t>
            </a:r>
            <a:endParaRPr lang="en-US" sz="2400">
              <a:solidFill>
                <a:srgbClr val="0000FF"/>
              </a:solidFill>
              <a:latin typeface="华文楷体"/>
              <a:ea typeface="华文楷体"/>
            </a:endParaRPr>
          </a:p>
          <a:p>
            <a:pPr lvl="0"/>
            <a:r>
              <a:rPr lang="zh-CN" sz="2400">
                <a:latin typeface="华文楷体"/>
                <a:ea typeface="华文楷体"/>
              </a:rPr>
              <a:t>天文望远镜诞生</a:t>
            </a:r>
            <a:r>
              <a:rPr lang="en-US" sz="2400">
                <a:latin typeface="华文楷体"/>
                <a:ea typeface="华文楷体"/>
              </a:rPr>
              <a:t>407</a:t>
            </a:r>
            <a:r>
              <a:rPr lang="zh-CN" sz="2400">
                <a:latin typeface="华文楷体"/>
                <a:ea typeface="华文楷体"/>
              </a:rPr>
              <a:t>年，在没有望远镜的古代，人们是怎样观天的呢？</a:t>
            </a:r>
            <a:endParaRPr lang="en-US" sz="2400">
              <a:latin typeface="华文楷体"/>
              <a:ea typeface="华文楷体"/>
            </a:endParaRPr>
          </a:p>
          <a:p>
            <a:pPr lvl="0"/>
            <a:r>
              <a:rPr lang="zh-CN" sz="2400">
                <a:latin typeface="华文楷体"/>
                <a:ea typeface="华文楷体"/>
              </a:rPr>
              <a:t>中国是世界上天文学起步最早、发展最快的国家之一，天文学也是我国古代最发达的四门自然科学之一。我国古代天文学伟大成就包括</a:t>
            </a:r>
            <a:r>
              <a:rPr lang="zh-CN" sz="2400">
                <a:solidFill>
                  <a:srgbClr val="FF0000"/>
                </a:solidFill>
                <a:latin typeface="华文楷体"/>
                <a:ea typeface="华文楷体"/>
              </a:rPr>
              <a:t>天象观察、仪器制作、编订历法</a:t>
            </a:r>
            <a:r>
              <a:rPr lang="zh-CN" sz="2400">
                <a:latin typeface="华文楷体"/>
                <a:ea typeface="华文楷体"/>
              </a:rPr>
              <a:t>。</a:t>
            </a:r>
            <a:endParaRPr lang="zh-CN" sz="2400">
              <a:latin typeface="华文楷体"/>
              <a:ea typeface="华文楷体"/>
            </a:endParaRPr>
          </a:p>
        </p:txBody>
      </p:sp>
      <p:sp>
        <p:nvSpPr>
          <p:cNvPr id="25603"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古代观天仪器</a:t>
            </a:r>
            <a:r>
              <a:rPr lang="en-US"/>
              <a:t>——</a:t>
            </a:r>
            <a:r>
              <a:rPr lang="zh-CN">
                <a:solidFill>
                  <a:srgbClr val="FF0000"/>
                </a:solidFill>
              </a:rPr>
              <a:t>浑仪</a:t>
            </a:r>
            <a:endParaRPr lang="zh-CN">
              <a:solidFill>
                <a:srgbClr val="FF0000"/>
              </a:solidFill>
            </a:endParaRPr>
          </a:p>
        </p:txBody>
      </p:sp>
    </p:spTree>
  </p:cSld>
  <p:clrMapOvr>
    <a:masterClrMapping/>
  </p:clrMapOvr>
  <p:timing>
    <p:tnLst>
      <p:par>
        <p:cTn id="1" dur="indefinite" restart="never" nodeType="tmRoot">
          <p:childTnLst>
            <p:seq>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6626" name="标题 3"/>
          <p:cNvSpPr/>
          <p:nvPr>
            <p:ph type="title"/>
          </p:nvPr>
        </p:nvSpPr>
        <p:spPr>
          <a:xfrm>
            <a:off x="609600" y="-26987"/>
            <a:ext cx="7924800" cy="11430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古代天文史</a:t>
            </a:r>
            <a:endParaRPr lang="zh-CN"/>
          </a:p>
        </p:txBody>
      </p:sp>
      <p:sp>
        <p:nvSpPr>
          <p:cNvPr id="26627" name="文本占位符 4"/>
          <p:cNvSpPr/>
          <p:nvPr>
            <p:ph type="body" idx="1"/>
          </p:nvPr>
        </p:nvSpPr>
        <p:spPr>
          <a:xfrm>
            <a:off x="827088" y="1414463"/>
            <a:ext cx="3733800" cy="574675"/>
          </a:xfrm>
          <a:prstGeom prst="rect">
            <a:avLst/>
          </a:prstGeom>
          <a:noFill/>
          <a:ln>
            <a:miter/>
          </a:ln>
        </p:spPr>
        <p:txBody>
          <a:bodyPr vert="horz" wrap="square" lIns="91440" tIns="45720" rIns="91440" bIns="45720" anchor="b"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marL="0" lvl="0" indent="0">
              <a:buNone/>
            </a:pPr>
            <a:r>
              <a:rPr lang="zh-CN" sz="2400" b="1"/>
              <a:t>长沙彗星图</a:t>
            </a:r>
            <a:endParaRPr lang="zh-CN" sz="2400" b="1"/>
          </a:p>
        </p:txBody>
      </p:sp>
      <p:sp>
        <p:nvSpPr>
          <p:cNvPr id="26628" name="内容占位符 2"/>
          <p:cNvSpPr/>
          <p:nvPr>
            <p:ph idx="2"/>
          </p:nvPr>
        </p:nvSpPr>
        <p:spPr>
          <a:xfrm>
            <a:off x="630238" y="2505075"/>
            <a:ext cx="3868737" cy="3684588"/>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6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2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8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800" b="0" i="0" u="none" baseline="0">
                <a:solidFill>
                  <a:schemeClr val="tx1"/>
                </a:solidFill>
                <a:latin typeface="Verdana"/>
                <a:ea typeface="宋体"/>
              </a:defRPr>
            </a:lvl5pPr>
          </a:lstStyle>
          <a:p>
            <a:pPr lvl="0"/>
            <a:endParaRPr lang="zh-CN" sz="3000"/>
          </a:p>
        </p:txBody>
      </p:sp>
      <p:sp>
        <p:nvSpPr>
          <p:cNvPr id="26629" name="文本占位符 5"/>
          <p:cNvSpPr/>
          <p:nvPr>
            <p:ph type="body" idx="3"/>
          </p:nvPr>
        </p:nvSpPr>
        <p:spPr>
          <a:xfrm>
            <a:off x="5148263" y="1414463"/>
            <a:ext cx="3733800" cy="574675"/>
          </a:xfrm>
          <a:prstGeom prst="rect">
            <a:avLst/>
          </a:prstGeom>
          <a:noFill/>
          <a:ln>
            <a:miter/>
          </a:ln>
        </p:spPr>
        <p:txBody>
          <a:bodyPr vert="horz" wrap="square" lIns="91440" tIns="45720" rIns="91440" bIns="45720" anchor="b"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0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18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6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600" b="0" i="0" u="none" baseline="0">
                <a:solidFill>
                  <a:schemeClr val="tx1"/>
                </a:solidFill>
                <a:latin typeface="Verdana"/>
                <a:ea typeface="宋体"/>
              </a:defRPr>
            </a:lvl5pPr>
          </a:lstStyle>
          <a:p>
            <a:pPr marL="0" lvl="0" indent="0">
              <a:buNone/>
            </a:pPr>
            <a:r>
              <a:rPr lang="zh-CN" sz="2400" b="1"/>
              <a:t>甲骨文干支表</a:t>
            </a:r>
            <a:endParaRPr lang="zh-CN" sz="2400" b="1"/>
          </a:p>
        </p:txBody>
      </p:sp>
      <p:sp>
        <p:nvSpPr>
          <p:cNvPr id="26630" name="内容占位符 1"/>
          <p:cNvSpPr/>
          <p:nvPr>
            <p:ph idx="4"/>
          </p:nvPr>
        </p:nvSpPr>
        <p:spPr>
          <a:xfrm>
            <a:off x="4629150" y="2505075"/>
            <a:ext cx="3887788" cy="3684588"/>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0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18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6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600" b="0" i="0" u="none" baseline="0">
                <a:solidFill>
                  <a:schemeClr val="tx1"/>
                </a:solidFill>
                <a:latin typeface="Verdana"/>
                <a:ea typeface="宋体"/>
              </a:defRPr>
            </a:lvl5pPr>
          </a:lstStyle>
          <a:p>
            <a:pPr lvl="0"/>
            <a:endParaRPr lang="zh-CN" sz="3000"/>
          </a:p>
        </p:txBody>
      </p:sp>
      <p:pic>
        <p:nvPicPr>
          <p:cNvPr id="26631" name="Picture 2"/>
          <p:cNvPicPr/>
          <p:nvPr/>
        </p:nvPicPr>
        <p:blipFill>
          <a:blip r:embed="rId2"/>
          <a:stretch/>
        </p:blipFill>
        <p:spPr>
          <a:xfrm>
            <a:off x="528638" y="1989138"/>
            <a:ext cx="4160837" cy="3887787"/>
          </a:xfrm>
          <a:prstGeom prst="rect">
            <a:avLst/>
          </a:prstGeom>
          <a:noFill/>
          <a:ln>
            <a:noFill/>
          </a:ln>
        </p:spPr>
      </p:pic>
      <p:pic>
        <p:nvPicPr>
          <p:cNvPr id="26632" name="Picture 3"/>
          <p:cNvPicPr/>
          <p:nvPr/>
        </p:nvPicPr>
        <p:blipFill>
          <a:blip r:embed="rId3"/>
          <a:stretch/>
        </p:blipFill>
        <p:spPr>
          <a:xfrm>
            <a:off x="5076825" y="1916113"/>
            <a:ext cx="3286125" cy="48021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9218"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主要参考资料</a:t>
            </a:r>
            <a:endParaRPr lang="zh-CN"/>
          </a:p>
        </p:txBody>
      </p:sp>
      <p:sp>
        <p:nvSpPr>
          <p:cNvPr id="9219"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en-US"/>
              <a:t>《</a:t>
            </a:r>
            <a:r>
              <a:rPr lang="zh-CN"/>
              <a:t>天文学</a:t>
            </a:r>
            <a:r>
              <a:rPr lang="en-US">
                <a:latin typeface="Arial"/>
              </a:rPr>
              <a:t>——</a:t>
            </a:r>
            <a:r>
              <a:rPr lang="zh-CN"/>
              <a:t>物理学新视野</a:t>
            </a:r>
            <a:r>
              <a:rPr lang="en-US"/>
              <a:t>》</a:t>
            </a:r>
            <a:r>
              <a:rPr lang="zh-CN"/>
              <a:t>：库特纳著，萧耐园、胡方浩译，湖南科技出版社。</a:t>
            </a:r>
            <a:endParaRPr lang="zh-CN"/>
          </a:p>
          <a:p>
            <a:pPr lvl="0"/>
            <a:r>
              <a:rPr lang="en-US"/>
              <a:t>Astronomy Today(5th ed.): Chaisson &amp; McMillan, Prentice Hall</a:t>
            </a:r>
            <a:endParaRPr lang="en-US"/>
          </a:p>
          <a:p>
            <a:pPr lvl="0"/>
            <a:r>
              <a:rPr lang="en-US"/>
              <a:t>Fundamental Astronomy: Karttunen, Oja, Poutanen &amp; Donner, Springer</a:t>
            </a:r>
            <a:endParaRPr lang="en-US"/>
          </a:p>
          <a:p>
            <a:pPr lvl="0"/>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7650" name="内容占位符 2"/>
          <p:cNvSpPr/>
          <p:nvPr>
            <p:ph idx="1"/>
          </p:nvPr>
        </p:nvSpPr>
        <p:spPr>
          <a:xfrm>
            <a:off x="395288" y="1800225"/>
            <a:ext cx="8569325" cy="4752975"/>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2400">
                <a:latin typeface="华文楷体"/>
                <a:ea typeface="华文楷体"/>
              </a:rPr>
              <a:t>回归年的长度；</a:t>
            </a:r>
            <a:endParaRPr lang="en-US" sz="2400">
              <a:latin typeface="华文楷体"/>
              <a:ea typeface="华文楷体"/>
            </a:endParaRPr>
          </a:p>
          <a:p>
            <a:pPr lvl="0"/>
            <a:r>
              <a:rPr lang="zh-CN" sz="2400">
                <a:latin typeface="华文楷体"/>
                <a:ea typeface="华文楷体"/>
              </a:rPr>
              <a:t>时刻</a:t>
            </a:r>
            <a:r>
              <a:rPr lang="zh-CN" sz="2400">
                <a:latin typeface="华文楷体"/>
                <a:ea typeface="华文楷体"/>
              </a:rPr>
              <a:t>划分；</a:t>
            </a:r>
            <a:endParaRPr lang="en-US" sz="2400">
              <a:latin typeface="华文楷体"/>
              <a:ea typeface="华文楷体"/>
            </a:endParaRPr>
          </a:p>
          <a:p>
            <a:pPr lvl="0"/>
            <a:r>
              <a:rPr lang="zh-CN" sz="2400">
                <a:latin typeface="华文楷体"/>
                <a:ea typeface="华文楷体"/>
              </a:rPr>
              <a:t>古代观测天象台址：灵台、瞻星台、司天台、观星台、观象台；现今保存完好的是河南登封观星台和北京古观象台；</a:t>
            </a:r>
            <a:endParaRPr lang="en-US" sz="2400">
              <a:latin typeface="华文楷体"/>
              <a:ea typeface="华文楷体"/>
            </a:endParaRPr>
          </a:p>
          <a:p>
            <a:pPr lvl="0"/>
            <a:r>
              <a:rPr lang="zh-CN" sz="2400">
                <a:latin typeface="华文楷体"/>
                <a:ea typeface="华文楷体"/>
              </a:rPr>
              <a:t>太阳黑子记录；</a:t>
            </a:r>
            <a:endParaRPr lang="en-US" sz="2400">
              <a:latin typeface="华文楷体"/>
              <a:ea typeface="华文楷体"/>
            </a:endParaRPr>
          </a:p>
          <a:p>
            <a:pPr lvl="0"/>
            <a:r>
              <a:rPr lang="zh-CN" sz="2400">
                <a:latin typeface="华文楷体"/>
                <a:ea typeface="华文楷体"/>
              </a:rPr>
              <a:t>彗星的观测记录；</a:t>
            </a:r>
            <a:endParaRPr lang="en-US" sz="2400">
              <a:latin typeface="华文楷体"/>
              <a:ea typeface="华文楷体"/>
            </a:endParaRPr>
          </a:p>
          <a:p>
            <a:pPr lvl="0"/>
            <a:r>
              <a:rPr lang="zh-CN" sz="2400">
                <a:latin typeface="华文楷体"/>
                <a:ea typeface="华文楷体"/>
              </a:rPr>
              <a:t>流星雨的观测记录；</a:t>
            </a:r>
            <a:endParaRPr lang="en-US" sz="2400">
              <a:latin typeface="华文楷体"/>
              <a:ea typeface="华文楷体"/>
            </a:endParaRPr>
          </a:p>
        </p:txBody>
      </p:sp>
      <p:sp>
        <p:nvSpPr>
          <p:cNvPr id="27651"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8674" name="内容占位符 1"/>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buClr>
                <a:srgbClr val="000000"/>
              </a:buClr>
            </a:pPr>
            <a:r>
              <a:rPr lang="zh-CN" sz="3200">
                <a:solidFill>
                  <a:srgbClr val="000000"/>
                </a:solidFill>
                <a:latin typeface="华文楷体"/>
                <a:ea typeface="华文楷体"/>
              </a:rPr>
              <a:t>中国</a:t>
            </a:r>
            <a:r>
              <a:rPr lang="zh-CN" sz="3200">
                <a:solidFill>
                  <a:srgbClr val="000000"/>
                </a:solidFill>
                <a:latin typeface="华文楷体"/>
                <a:ea typeface="华文楷体"/>
              </a:rPr>
              <a:t>古代的天文</a:t>
            </a:r>
            <a:r>
              <a:rPr lang="zh-CN" sz="3200">
                <a:solidFill>
                  <a:srgbClr val="000000"/>
                </a:solidFill>
                <a:latin typeface="华文楷体"/>
                <a:ea typeface="华文楷体"/>
              </a:rPr>
              <a:t>史官</a:t>
            </a:r>
            <a:endParaRPr lang="en-US" sz="3200">
              <a:solidFill>
                <a:srgbClr val="000000"/>
              </a:solidFill>
              <a:latin typeface="华文楷体"/>
              <a:ea typeface="华文楷体"/>
            </a:endParaRPr>
          </a:p>
          <a:p>
            <a:pPr lvl="0">
              <a:buClr>
                <a:srgbClr val="000000"/>
              </a:buClr>
            </a:pPr>
            <a:r>
              <a:rPr lang="zh-CN" sz="3200">
                <a:solidFill>
                  <a:srgbClr val="000000"/>
                </a:solidFill>
                <a:latin typeface="华文楷体"/>
                <a:ea typeface="华文楷体"/>
              </a:rPr>
              <a:t>“绝地通天”，天学机构的作用</a:t>
            </a:r>
            <a:endParaRPr lang="en-US" sz="3200">
              <a:solidFill>
                <a:srgbClr val="000000"/>
              </a:solidFill>
              <a:latin typeface="华文楷体"/>
              <a:ea typeface="华文楷体"/>
            </a:endParaRPr>
          </a:p>
          <a:p>
            <a:pPr lvl="0">
              <a:buClr>
                <a:srgbClr val="000000"/>
              </a:buClr>
            </a:pPr>
            <a:r>
              <a:rPr lang="zh-CN" sz="3200">
                <a:solidFill>
                  <a:srgbClr val="000000"/>
                </a:solidFill>
                <a:latin typeface="华文楷体"/>
                <a:ea typeface="华文楷体"/>
              </a:rPr>
              <a:t>秦（太史令）</a:t>
            </a:r>
            <a:r>
              <a:rPr lang="en-US" sz="3200">
                <a:solidFill>
                  <a:srgbClr val="000000"/>
                </a:solidFill>
                <a:latin typeface="华文楷体"/>
                <a:ea typeface="华文楷体"/>
              </a:rPr>
              <a:t>-</a:t>
            </a:r>
            <a:r>
              <a:rPr lang="zh-CN" sz="3200">
                <a:solidFill>
                  <a:srgbClr val="000000"/>
                </a:solidFill>
                <a:latin typeface="华文楷体"/>
                <a:ea typeface="华文楷体"/>
              </a:rPr>
              <a:t>汉（太史公）</a:t>
            </a:r>
            <a:r>
              <a:rPr lang="en-US" sz="3200">
                <a:solidFill>
                  <a:srgbClr val="000000"/>
                </a:solidFill>
                <a:latin typeface="华文楷体"/>
                <a:ea typeface="华文楷体"/>
              </a:rPr>
              <a:t>-</a:t>
            </a:r>
            <a:r>
              <a:rPr lang="zh-CN" sz="3200">
                <a:solidFill>
                  <a:srgbClr val="000000"/>
                </a:solidFill>
                <a:latin typeface="华文楷体"/>
                <a:ea typeface="华文楷体"/>
              </a:rPr>
              <a:t>唐（太史局）</a:t>
            </a:r>
            <a:r>
              <a:rPr lang="en-US" sz="3200">
                <a:solidFill>
                  <a:srgbClr val="000000"/>
                </a:solidFill>
                <a:latin typeface="华文楷体"/>
                <a:ea typeface="华文楷体"/>
              </a:rPr>
              <a:t>-</a:t>
            </a:r>
            <a:r>
              <a:rPr lang="zh-CN" sz="3200">
                <a:solidFill>
                  <a:srgbClr val="000000"/>
                </a:solidFill>
                <a:latin typeface="华文楷体"/>
                <a:ea typeface="华文楷体"/>
              </a:rPr>
              <a:t>宋元</a:t>
            </a:r>
            <a:r>
              <a:rPr lang="en-US" sz="3200">
                <a:solidFill>
                  <a:srgbClr val="000000"/>
                </a:solidFill>
                <a:latin typeface="华文楷体"/>
                <a:ea typeface="华文楷体"/>
              </a:rPr>
              <a:t>(</a:t>
            </a:r>
            <a:r>
              <a:rPr lang="zh-CN" sz="3200">
                <a:solidFill>
                  <a:srgbClr val="000000"/>
                </a:solidFill>
                <a:latin typeface="华文楷体"/>
                <a:ea typeface="华文楷体"/>
              </a:rPr>
              <a:t>司天监</a:t>
            </a:r>
            <a:r>
              <a:rPr lang="en-US" sz="3200">
                <a:solidFill>
                  <a:srgbClr val="000000"/>
                </a:solidFill>
                <a:latin typeface="华文楷体"/>
                <a:ea typeface="华文楷体"/>
              </a:rPr>
              <a:t>)-</a:t>
            </a:r>
            <a:r>
              <a:rPr lang="zh-CN" sz="3200">
                <a:solidFill>
                  <a:srgbClr val="000000"/>
                </a:solidFill>
                <a:latin typeface="华文楷体"/>
                <a:ea typeface="华文楷体"/>
              </a:rPr>
              <a:t>明清（钦天监）</a:t>
            </a:r>
            <a:endParaRPr lang="en-US" sz="3200">
              <a:solidFill>
                <a:srgbClr val="000000"/>
              </a:solidFill>
              <a:latin typeface="华文楷体"/>
              <a:ea typeface="华文楷体"/>
            </a:endParaRPr>
          </a:p>
          <a:p>
            <a:pPr lvl="0">
              <a:buClr>
                <a:srgbClr val="000000"/>
              </a:buClr>
            </a:pPr>
            <a:r>
              <a:rPr lang="zh-CN" sz="3200">
                <a:solidFill>
                  <a:srgbClr val="000000"/>
                </a:solidFill>
                <a:latin typeface="华文楷体"/>
                <a:ea typeface="华文楷体"/>
              </a:rPr>
              <a:t>中国</a:t>
            </a:r>
            <a:r>
              <a:rPr lang="zh-CN" sz="3200">
                <a:solidFill>
                  <a:srgbClr val="000000"/>
                </a:solidFill>
                <a:latin typeface="华文楷体"/>
                <a:ea typeface="华文楷体"/>
              </a:rPr>
              <a:t>古代的</a:t>
            </a:r>
            <a:r>
              <a:rPr lang="zh-CN" sz="3200">
                <a:solidFill>
                  <a:srgbClr val="000000"/>
                </a:solidFill>
                <a:latin typeface="华文楷体"/>
                <a:ea typeface="华文楷体"/>
              </a:rPr>
              <a:t>天文学家</a:t>
            </a:r>
            <a:endParaRPr lang="en-US" sz="3200">
              <a:solidFill>
                <a:srgbClr val="000000"/>
              </a:solidFill>
              <a:latin typeface="华文楷体"/>
              <a:ea typeface="华文楷体"/>
            </a:endParaRPr>
          </a:p>
          <a:p>
            <a:pPr lvl="0">
              <a:buClr>
                <a:srgbClr val="000000"/>
              </a:buClr>
            </a:pPr>
            <a:r>
              <a:rPr lang="zh-CN" sz="3200">
                <a:solidFill>
                  <a:srgbClr val="000000"/>
                </a:solidFill>
                <a:latin typeface="华文楷体"/>
                <a:ea typeface="华文楷体"/>
              </a:rPr>
              <a:t>落下</a:t>
            </a:r>
            <a:r>
              <a:rPr lang="zh-CN" sz="3200">
                <a:solidFill>
                  <a:srgbClr val="000000"/>
                </a:solidFill>
                <a:latin typeface="华文楷体"/>
                <a:ea typeface="华文楷体"/>
              </a:rPr>
              <a:t>闳、张衡、郭守敬、甘德、石申、张遂、祖冲之、沈括、徐光启、李善兰</a:t>
            </a:r>
            <a:endParaRPr lang="zh-CN" sz="3200">
              <a:solidFill>
                <a:srgbClr val="000000"/>
              </a:solidFill>
              <a:latin typeface="华文楷体"/>
              <a:ea typeface="华文楷体"/>
            </a:endParaRPr>
          </a:p>
        </p:txBody>
      </p:sp>
      <p:sp>
        <p:nvSpPr>
          <p:cNvPr id="28675" name="标题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solidFill>
                  <a:srgbClr val="000000"/>
                </a:solidFill>
              </a:rPr>
              <a:t>天文小知识</a:t>
            </a:r>
            <a:endParaRPr 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9698" name="文本占位符 3"/>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3600">
                <a:solidFill>
                  <a:srgbClr val="FF0000"/>
                </a:solidFill>
                <a:latin typeface="华文楷体"/>
                <a:ea typeface="华文楷体"/>
              </a:rPr>
              <a:t>浑天说</a:t>
            </a:r>
            <a:r>
              <a:rPr lang="zh-CN" sz="3600">
                <a:latin typeface="华文楷体"/>
                <a:ea typeface="华文楷体"/>
              </a:rPr>
              <a:t>为基础；</a:t>
            </a:r>
            <a:endParaRPr lang="en-US" sz="3600">
              <a:latin typeface="华文楷体"/>
              <a:ea typeface="华文楷体"/>
            </a:endParaRPr>
          </a:p>
          <a:p>
            <a:pPr lvl="0"/>
            <a:r>
              <a:rPr lang="zh-CN" sz="3600">
                <a:latin typeface="华文楷体"/>
                <a:ea typeface="华文楷体"/>
              </a:rPr>
              <a:t>战国时期魏国的占星家石申的</a:t>
            </a:r>
            <a:r>
              <a:rPr lang="en-US" sz="3600">
                <a:latin typeface="华文楷体"/>
                <a:ea typeface="华文楷体"/>
              </a:rPr>
              <a:t>《</a:t>
            </a:r>
            <a:r>
              <a:rPr lang="zh-CN" sz="3600">
                <a:latin typeface="华文楷体"/>
                <a:ea typeface="华文楷体"/>
              </a:rPr>
              <a:t>石氏星经</a:t>
            </a:r>
            <a:r>
              <a:rPr lang="en-US" sz="3600">
                <a:latin typeface="华文楷体"/>
                <a:ea typeface="华文楷体"/>
              </a:rPr>
              <a:t>》</a:t>
            </a:r>
            <a:r>
              <a:rPr lang="zh-CN" sz="3600">
                <a:latin typeface="华文楷体"/>
                <a:ea typeface="华文楷体"/>
              </a:rPr>
              <a:t>；</a:t>
            </a:r>
            <a:endParaRPr lang="en-US" sz="4000">
              <a:latin typeface="华文楷体"/>
              <a:ea typeface="华文楷体"/>
            </a:endParaRPr>
          </a:p>
        </p:txBody>
      </p:sp>
      <p:sp>
        <p:nvSpPr>
          <p:cNvPr id="29699" name="标题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solidFill>
                  <a:srgbClr val="FF0000"/>
                </a:solidFill>
              </a:rPr>
              <a:t>浑  仪</a:t>
            </a:r>
            <a:endParaRPr lang="zh-CN">
              <a:solidFill>
                <a:srgbClr val="FF0000"/>
              </a:solidFill>
            </a:endParaRPr>
          </a:p>
        </p:txBody>
      </p:sp>
      <p:pic>
        <p:nvPicPr>
          <p:cNvPr id="29700" name="Picture 2"/>
          <p:cNvPicPr/>
          <p:nvPr/>
        </p:nvPicPr>
        <p:blipFill>
          <a:blip r:embed="rId2"/>
          <a:stretch/>
        </p:blipFill>
        <p:spPr>
          <a:xfrm>
            <a:off x="1258888" y="1412875"/>
            <a:ext cx="6915150" cy="4679950"/>
          </a:xfrm>
          <a:prstGeom prst="rect">
            <a:avLst/>
          </a:prstGeom>
          <a:noFill/>
          <a:ln>
            <a:noFill/>
          </a:ln>
        </p:spPr>
      </p:pic>
    </p:spTree>
  </p:cSld>
  <p:clrMapOvr>
    <a:masterClrMapping/>
  </p:clrMapOvr>
  <p:timing>
    <p:tnLst>
      <p:par>
        <p:cTn id="1" dur="indefinite" restart="never" nodeType="tmRoot">
          <p:childTnLst>
            <p:seq>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0722" name="内容占位符 2"/>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2400">
                <a:latin typeface="华文楷体"/>
                <a:ea typeface="华文楷体"/>
              </a:rPr>
              <a:t>东汉</a:t>
            </a:r>
            <a:r>
              <a:rPr lang="zh-CN" sz="2400">
                <a:latin typeface="华文楷体"/>
                <a:ea typeface="华文楷体"/>
              </a:rPr>
              <a:t>傅安和贾逵给浑仪增加了</a:t>
            </a:r>
            <a:r>
              <a:rPr lang="zh-CN" sz="2400">
                <a:solidFill>
                  <a:srgbClr val="0000FF"/>
                </a:solidFill>
                <a:latin typeface="华文楷体"/>
                <a:ea typeface="华文楷体"/>
              </a:rPr>
              <a:t>黄道环</a:t>
            </a:r>
            <a:r>
              <a:rPr lang="zh-CN" sz="2400">
                <a:latin typeface="华文楷体"/>
                <a:ea typeface="华文楷体"/>
              </a:rPr>
              <a:t>；后人增加了</a:t>
            </a:r>
            <a:r>
              <a:rPr lang="zh-CN" sz="2400">
                <a:solidFill>
                  <a:srgbClr val="0000FF"/>
                </a:solidFill>
                <a:latin typeface="华文楷体"/>
                <a:ea typeface="华文楷体"/>
              </a:rPr>
              <a:t>地平环和子午环</a:t>
            </a:r>
            <a:r>
              <a:rPr lang="zh-CN" sz="2400">
                <a:latin typeface="华文楷体"/>
                <a:ea typeface="华文楷体"/>
              </a:rPr>
              <a:t>，浑仪就完整了</a:t>
            </a:r>
            <a:r>
              <a:rPr lang="zh-CN" sz="2400">
                <a:latin typeface="华文楷体"/>
                <a:ea typeface="华文楷体"/>
              </a:rPr>
              <a:t>；</a:t>
            </a:r>
            <a:endParaRPr lang="en-US" sz="2400">
              <a:latin typeface="华文楷体"/>
              <a:ea typeface="华文楷体"/>
            </a:endParaRPr>
          </a:p>
          <a:p>
            <a:pPr lvl="0"/>
            <a:r>
              <a:rPr lang="zh-CN" sz="2400">
                <a:latin typeface="华文楷体"/>
                <a:ea typeface="华文楷体"/>
              </a:rPr>
              <a:t>唐代初年李淳风吧浑仪由两重改为三重</a:t>
            </a:r>
            <a:r>
              <a:rPr lang="zh-CN" sz="2400">
                <a:latin typeface="华文楷体"/>
                <a:ea typeface="华文楷体"/>
              </a:rPr>
              <a:t>。原来的浑仪分为两层，外面的一层叫</a:t>
            </a:r>
            <a:r>
              <a:rPr lang="zh-CN" sz="2400">
                <a:solidFill>
                  <a:srgbClr val="FF0000"/>
                </a:solidFill>
                <a:latin typeface="华文楷体"/>
                <a:ea typeface="华文楷体"/>
              </a:rPr>
              <a:t>六合仪</a:t>
            </a:r>
            <a:r>
              <a:rPr lang="zh-CN" sz="2400">
                <a:latin typeface="华文楷体"/>
                <a:ea typeface="华文楷体"/>
              </a:rPr>
              <a:t>，由地平环、子午环和赤道环组成，是固定的；里面的一层叫</a:t>
            </a:r>
            <a:r>
              <a:rPr lang="zh-CN" sz="2400">
                <a:solidFill>
                  <a:srgbClr val="FF0000"/>
                </a:solidFill>
                <a:latin typeface="华文楷体"/>
                <a:ea typeface="华文楷体"/>
              </a:rPr>
              <a:t>四游仪</a:t>
            </a:r>
            <a:r>
              <a:rPr lang="zh-CN" sz="2400">
                <a:latin typeface="华文楷体"/>
                <a:ea typeface="华文楷体"/>
              </a:rPr>
              <a:t>，由赤经环和窥管组成。李淳风在两层之间增加了</a:t>
            </a:r>
            <a:r>
              <a:rPr lang="zh-CN" sz="2400">
                <a:solidFill>
                  <a:srgbClr val="FF0000"/>
                </a:solidFill>
                <a:latin typeface="华文楷体"/>
                <a:ea typeface="华文楷体"/>
              </a:rPr>
              <a:t>三辰仪</a:t>
            </a:r>
            <a:r>
              <a:rPr lang="zh-CN" sz="2400">
                <a:latin typeface="华文楷体"/>
                <a:ea typeface="华文楷体"/>
              </a:rPr>
              <a:t>，它由黄道环、白道环和赤道环组成；</a:t>
            </a:r>
            <a:endParaRPr lang="en-US" sz="2400">
              <a:latin typeface="华文楷体"/>
              <a:ea typeface="华文楷体"/>
            </a:endParaRPr>
          </a:p>
          <a:p>
            <a:pPr lvl="0"/>
            <a:r>
              <a:rPr lang="zh-CN" sz="2400">
                <a:latin typeface="华文楷体"/>
                <a:ea typeface="华文楷体"/>
              </a:rPr>
              <a:t>沈</a:t>
            </a:r>
            <a:r>
              <a:rPr lang="zh-CN" sz="2400">
                <a:latin typeface="华文楷体"/>
                <a:ea typeface="华文楷体"/>
              </a:rPr>
              <a:t>括取消了</a:t>
            </a:r>
            <a:r>
              <a:rPr lang="zh-CN" sz="2400">
                <a:solidFill>
                  <a:srgbClr val="FF0000"/>
                </a:solidFill>
                <a:latin typeface="华文楷体"/>
                <a:ea typeface="华文楷体"/>
              </a:rPr>
              <a:t>白道环</a:t>
            </a:r>
            <a:r>
              <a:rPr lang="zh-CN" sz="2400">
                <a:latin typeface="华文楷体"/>
                <a:ea typeface="华文楷体"/>
              </a:rPr>
              <a:t>；</a:t>
            </a:r>
            <a:endParaRPr lang="en-US" sz="2400">
              <a:latin typeface="华文楷体"/>
              <a:ea typeface="华文楷体"/>
            </a:endParaRPr>
          </a:p>
          <a:p>
            <a:pPr lvl="0"/>
            <a:endParaRPr lang="zh-CN"/>
          </a:p>
          <a:p>
            <a:pPr lvl="0"/>
            <a:endParaRPr lang="zh-CN"/>
          </a:p>
        </p:txBody>
      </p:sp>
      <p:sp>
        <p:nvSpPr>
          <p:cNvPr id="30723"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sz="3600">
                <a:solidFill>
                  <a:srgbClr val="FF0000"/>
                </a:solidFill>
              </a:rPr>
              <a:t>几次重要的</a:t>
            </a:r>
            <a:r>
              <a:rPr lang="zh-CN" sz="3600">
                <a:solidFill>
                  <a:srgbClr val="FF0000"/>
                </a:solidFill>
              </a:rPr>
              <a:t>改革</a:t>
            </a:r>
            <a:endParaRPr lang="zh-CN" sz="3600">
              <a:solidFill>
                <a:srgbClr val="FFFF00"/>
              </a:solidFill>
            </a:endParaRPr>
          </a:p>
        </p:txBody>
      </p:sp>
    </p:spTree>
  </p:cSld>
  <p:clrMapOvr>
    <a:masterClrMapping/>
  </p:clrMapOvr>
  <p:timing>
    <p:tnLst>
      <p:par>
        <p:cTn id="1" dur="indefinite" restart="never" nodeType="tmRoot">
          <p:childTnLst>
            <p:seq>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1746" name="标题 3"/>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郭守敬和简仪</a:t>
            </a:r>
            <a:r>
              <a:rPr lang="en-US"/>
              <a:t>——</a:t>
            </a:r>
            <a:r>
              <a:rPr lang="zh-CN"/>
              <a:t>中国的骄傲</a:t>
            </a:r>
            <a:endParaRPr lang="zh-CN"/>
          </a:p>
        </p:txBody>
      </p:sp>
      <p:sp>
        <p:nvSpPr>
          <p:cNvPr id="31747" name="内容占位符 1"/>
          <p:cNvSpPr/>
          <p:nvPr>
            <p:ph idx="1"/>
          </p:nvPr>
        </p:nvSpPr>
        <p:spPr>
          <a:xfrm>
            <a:off x="587320" y="1772816"/>
            <a:ext cx="5554960" cy="4525963"/>
          </a:xfrm>
        </p:spPr>
        <p:txBody>
          <a:bodyPr vert="horz" wrap="square" lIns="91440" tIns="45720" rIns="91440" bIns="45720" numCol="1" anchor="t" anchorCtr="0">
            <a:normAutofit lnSpcReduction="10000"/>
          </a:bodyPr>
          <a:lstStyle/>
          <a:p>
            <a:pPr marL="0" lvl="0" indent="0" algn="l" defTabSz="914400">
              <a:lnSpc>
                <a:spcPct val="100000"/>
              </a:lnSpc>
              <a:spcBef>
                <a:spcPct val="20000"/>
              </a:spcBef>
              <a:spcAft>
                <a:spcPct val="0"/>
              </a:spcAft>
              <a:buClr>
                <a:schemeClr val="accent2"/>
              </a:buClr>
              <a:buFont typeface="Wingdings" charset="2"/>
              <a:buNone/>
            </a:pPr>
            <a:r>
              <a:rPr lang="zh-CN" sz="3000" b="1" i="0" u="none" strike="noStrike" kern="1200" spc="0" baseline="0">
                <a:solidFill>
                  <a:srgbClr val="0000FF"/>
                </a:solidFill>
                <a:latin typeface="华文楷体"/>
                <a:ea typeface="华文楷体"/>
              </a:rPr>
              <a:t>郭守敬</a:t>
            </a:r>
            <a:r>
              <a:rPr lang="en-US" sz="3000" b="1" i="0" u="none" strike="noStrike" kern="1200" spc="0" baseline="0">
                <a:solidFill>
                  <a:srgbClr val="0000FF"/>
                </a:solidFill>
                <a:latin typeface="华文楷体"/>
                <a:ea typeface="华文楷体"/>
              </a:rPr>
              <a:t>(1231-1316)</a:t>
            </a:r>
            <a:endParaRPr lang="en-US" sz="3000" b="1" i="0" u="none" strike="noStrike" kern="1200" spc="0" baseline="0">
              <a:solidFill>
                <a:schemeClr val="bg1"/>
              </a:solidFill>
              <a:latin typeface="华文楷体"/>
              <a:ea typeface="华文楷体"/>
            </a:endParaRPr>
          </a:p>
          <a:p>
            <a:pPr marL="0" lvl="0" indent="0" algn="l" defTabSz="914400">
              <a:lnSpc>
                <a:spcPct val="100000"/>
              </a:lnSpc>
              <a:spcBef>
                <a:spcPct val="20000"/>
              </a:spcBef>
              <a:spcAft>
                <a:spcPct val="0"/>
              </a:spcAft>
              <a:buClr>
                <a:schemeClr val="accent2"/>
              </a:buClr>
              <a:buFont typeface="Wingdings" charset="2"/>
              <a:buNone/>
            </a:pPr>
            <a:r>
              <a:rPr lang="zh-CN" sz="3000" b="1" i="0" u="none" strike="noStrike" kern="1200" spc="0" baseline="0">
                <a:solidFill>
                  <a:schemeClr val="tx1"/>
                </a:solidFill>
                <a:latin typeface="华文楷体"/>
                <a:ea typeface="华文楷体"/>
              </a:rPr>
              <a:t>元朝著名的天文学家、数学家、水利专家和仪器制造专家。字若思，汉族，邢州龙岗（今邢台市邢台县）人。郭守敬曾担任都水监，负责修治元大都至通州的运河。</a:t>
            </a:r>
            <a:r>
              <a:rPr lang="en-US" sz="3000" b="1" i="0" u="none" strike="noStrike" kern="1200" spc="0" baseline="0">
                <a:solidFill>
                  <a:schemeClr val="tx1"/>
                </a:solidFill>
                <a:latin typeface="华文楷体"/>
                <a:ea typeface="华文楷体"/>
              </a:rPr>
              <a:t>1276</a:t>
            </a:r>
            <a:r>
              <a:rPr lang="zh-CN" sz="3000" b="1" i="0" u="none" strike="noStrike" kern="1200" spc="0" baseline="0">
                <a:solidFill>
                  <a:schemeClr val="tx1"/>
                </a:solidFill>
                <a:latin typeface="华文楷体"/>
                <a:ea typeface="华文楷体"/>
              </a:rPr>
              <a:t>年郭守敬修订新历法，经</a:t>
            </a:r>
            <a:r>
              <a:rPr lang="en-US" sz="3000" b="1" i="0" u="none" strike="noStrike" kern="1200" spc="0" baseline="0">
                <a:solidFill>
                  <a:schemeClr val="tx1"/>
                </a:solidFill>
                <a:latin typeface="华文楷体"/>
                <a:ea typeface="华文楷体"/>
              </a:rPr>
              <a:t>4</a:t>
            </a:r>
            <a:r>
              <a:rPr lang="zh-CN" sz="3000" b="1" i="0" u="none" strike="noStrike" kern="1200" spc="0" baseline="0">
                <a:solidFill>
                  <a:schemeClr val="tx1"/>
                </a:solidFill>
                <a:latin typeface="华文楷体"/>
                <a:ea typeface="华文楷体"/>
              </a:rPr>
              <a:t>年时间制订出</a:t>
            </a:r>
            <a:r>
              <a:rPr lang="en-US" sz="3000" b="1" i="0" u="none" strike="noStrike" kern="1200" spc="0" baseline="0">
                <a:solidFill>
                  <a:schemeClr val="accent6">
                    <a:lumMod val="60000"/>
                    <a:lumOff val="40000"/>
                  </a:schemeClr>
                </a:solidFill>
                <a:latin typeface="华文楷体"/>
                <a:ea typeface="华文楷体"/>
              </a:rPr>
              <a:t>《</a:t>
            </a:r>
            <a:r>
              <a:rPr lang="zh-CN" sz="3000" b="1" i="0" u="none" strike="noStrike" kern="1200" spc="0" baseline="0">
                <a:solidFill>
                  <a:schemeClr val="accent6">
                    <a:lumMod val="60000"/>
                    <a:lumOff val="40000"/>
                  </a:schemeClr>
                </a:solidFill>
                <a:latin typeface="华文楷体"/>
                <a:ea typeface="华文楷体"/>
              </a:rPr>
              <a:t>授时历</a:t>
            </a:r>
            <a:r>
              <a:rPr lang="en-US" sz="3000" b="1" i="0" u="none" strike="noStrike" kern="1200" spc="0" baseline="0">
                <a:solidFill>
                  <a:schemeClr val="accent6">
                    <a:lumMod val="60000"/>
                    <a:lumOff val="40000"/>
                  </a:schemeClr>
                </a:solidFill>
                <a:latin typeface="华文楷体"/>
                <a:ea typeface="华文楷体"/>
              </a:rPr>
              <a:t>》</a:t>
            </a:r>
            <a:r>
              <a:rPr lang="zh-CN" sz="3000" b="1" i="0" u="none" strike="noStrike" kern="1200" spc="0" baseline="0">
                <a:solidFill>
                  <a:schemeClr val="tx1"/>
                </a:solidFill>
                <a:latin typeface="华文楷体"/>
                <a:ea typeface="华文楷体"/>
              </a:rPr>
              <a:t>，通行</a:t>
            </a:r>
            <a:r>
              <a:rPr lang="en-US" sz="3000" b="1" i="0" u="none" strike="noStrike" kern="1200" spc="0" baseline="0">
                <a:solidFill>
                  <a:schemeClr val="tx1"/>
                </a:solidFill>
                <a:latin typeface="华文楷体"/>
                <a:ea typeface="华文楷体"/>
              </a:rPr>
              <a:t>360</a:t>
            </a:r>
            <a:r>
              <a:rPr lang="zh-CN" sz="3000" b="1" i="0" u="none" strike="noStrike" kern="1200" spc="0" baseline="0">
                <a:solidFill>
                  <a:schemeClr val="tx1"/>
                </a:solidFill>
                <a:latin typeface="华文楷体"/>
                <a:ea typeface="华文楷体"/>
              </a:rPr>
              <a:t>多年。是当时世界上最先进的一种历法。</a:t>
            </a:r>
          </a:p>
        </p:txBody>
      </p:sp>
      <p:pic>
        <p:nvPicPr>
          <p:cNvPr id="31748" name="Picture 2"/>
          <p:cNvPicPr/>
          <p:nvPr/>
        </p:nvPicPr>
        <p:blipFill>
          <a:blip r:embed="rId2"/>
          <a:stretch/>
        </p:blipFill>
        <p:spPr>
          <a:xfrm>
            <a:off x="6732588" y="2060575"/>
            <a:ext cx="2016125" cy="30241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2770" name="内容占位符 5"/>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p:txBody>
      </p:sp>
      <p:sp>
        <p:nvSpPr>
          <p:cNvPr id="32771" name="标题 4"/>
          <p:cNvSpPr/>
          <p:nvPr>
            <p:ph type="title"/>
          </p:nvPr>
        </p:nvSpPr>
        <p:spPr/>
        <p:txBody>
          <a:bodyPr vert="horz" wrap="square" lIns="91440" tIns="45720" rIns="91440" bIns="45720" numCol="1" anchor="b" anchorCtr="0">
            <a:normAutofit/>
          </a:bodyPr>
          <a:lstStyle/>
          <a:p>
            <a:pPr marL="0" lvl="0" indent="0" algn="l" defTabSz="914400">
              <a:lnSpc>
                <a:spcPct val="100000"/>
              </a:lnSpc>
              <a:spcBef>
                <a:spcPct val="0"/>
              </a:spcBef>
              <a:spcAft>
                <a:spcPct val="0"/>
              </a:spcAft>
              <a:buNone/>
            </a:pPr>
            <a:r>
              <a:rPr lang="zh-CN" sz="3800" b="0" i="0" u="none" strike="noStrike" kern="1200" spc="0" baseline="0">
                <a:solidFill>
                  <a:schemeClr val="tx2"/>
                </a:solidFill>
                <a:latin typeface="Verdana"/>
                <a:ea typeface="宋体"/>
              </a:rPr>
              <a:t>郭守敬设计建造的观星台</a:t>
            </a:r>
            <a:r>
              <a:rPr lang="en-US" sz="3800" b="0" i="0" u="none" strike="noStrike" kern="1200" spc="0" baseline="0">
                <a:solidFill>
                  <a:schemeClr val="tx2"/>
                </a:solidFill>
                <a:latin typeface="Verdana"/>
                <a:ea typeface="宋体"/>
              </a:rPr>
              <a:t>——</a:t>
            </a:r>
            <a:r>
              <a:rPr lang="zh-CN" sz="3800" b="0" i="0" u="none" strike="noStrike" kern="1200" spc="0" baseline="0">
                <a:solidFill>
                  <a:schemeClr val="tx2"/>
                </a:solidFill>
                <a:latin typeface="Verdana"/>
                <a:ea typeface="宋体"/>
              </a:rPr>
              <a:t>登封古观星台</a:t>
            </a:r>
          </a:p>
        </p:txBody>
      </p:sp>
      <p:pic>
        <p:nvPicPr>
          <p:cNvPr id="32772" name="Picture 2"/>
          <p:cNvPicPr/>
          <p:nvPr/>
        </p:nvPicPr>
        <p:blipFill>
          <a:blip r:embed="rId2"/>
          <a:stretch/>
        </p:blipFill>
        <p:spPr>
          <a:xfrm>
            <a:off x="1331913" y="1698625"/>
            <a:ext cx="6702425" cy="44243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3794" name="内容占位符 1"/>
          <p:cNvSpPr/>
          <p:nvPr>
            <p:ph idx="1"/>
          </p:nvPr>
        </p:nvSpPr>
        <p:spPr>
          <a:xfrm>
            <a:off x="609600" y="4221163"/>
            <a:ext cx="7418388" cy="1493837"/>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6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2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8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800" b="0" i="0" u="none" baseline="0">
                <a:solidFill>
                  <a:schemeClr val="tx1"/>
                </a:solidFill>
                <a:latin typeface="Verdana"/>
                <a:ea typeface="宋体"/>
              </a:defRPr>
            </a:lvl5pPr>
          </a:lstStyle>
          <a:p>
            <a:pPr lvl="0"/>
            <a:r>
              <a:rPr lang="zh-CN" sz="2400" b="1">
                <a:latin typeface="华文楷体"/>
                <a:ea typeface="华文楷体"/>
              </a:rPr>
              <a:t>亲自</a:t>
            </a:r>
            <a:r>
              <a:rPr lang="en-US" sz="2400" b="1">
                <a:latin typeface="华文楷体"/>
                <a:ea typeface="华文楷体"/>
              </a:rPr>
              <a:t>200</a:t>
            </a:r>
            <a:r>
              <a:rPr lang="zh-CN" sz="2400" b="1">
                <a:latin typeface="华文楷体"/>
                <a:ea typeface="华文楷体"/>
              </a:rPr>
              <a:t>多次晷影测量。测量得到一年的长度是</a:t>
            </a:r>
            <a:r>
              <a:rPr lang="en-US" sz="2400" b="1">
                <a:latin typeface="华文楷体"/>
                <a:ea typeface="华文楷体"/>
              </a:rPr>
              <a:t>365.242</a:t>
            </a:r>
            <a:r>
              <a:rPr lang="zh-CN" sz="2400" b="1">
                <a:latin typeface="华文楷体"/>
                <a:ea typeface="华文楷体"/>
              </a:rPr>
              <a:t>日，与现行公历的年长完全相同，与实际回归年的长度仅差</a:t>
            </a:r>
            <a:r>
              <a:rPr lang="en-US" sz="2400" b="1">
                <a:latin typeface="华文楷体"/>
                <a:ea typeface="华文楷体"/>
              </a:rPr>
              <a:t>26</a:t>
            </a:r>
            <a:r>
              <a:rPr lang="zh-CN" sz="2400" b="1">
                <a:latin typeface="华文楷体"/>
                <a:ea typeface="华文楷体"/>
              </a:rPr>
              <a:t>秒。西方天文学家整整比郭守敬晚了</a:t>
            </a:r>
            <a:r>
              <a:rPr lang="en-US" sz="2400" b="1">
                <a:latin typeface="华文楷体"/>
                <a:ea typeface="华文楷体"/>
              </a:rPr>
              <a:t>300</a:t>
            </a:r>
            <a:r>
              <a:rPr lang="zh-CN" sz="2400" b="1">
                <a:latin typeface="华文楷体"/>
                <a:ea typeface="华文楷体"/>
              </a:rPr>
              <a:t>多年才得到这样的精度。</a:t>
            </a:r>
            <a:endParaRPr lang="zh-CN" sz="2400" b="1">
              <a:latin typeface="华文楷体"/>
              <a:ea typeface="华文楷体"/>
            </a:endParaRPr>
          </a:p>
        </p:txBody>
      </p:sp>
      <p:pic>
        <p:nvPicPr>
          <p:cNvPr id="33795" name="Picture 2"/>
          <p:cNvPicPr/>
          <p:nvPr/>
        </p:nvPicPr>
        <p:blipFill>
          <a:blip r:embed="rId2"/>
          <a:stretch/>
        </p:blipFill>
        <p:spPr>
          <a:xfrm>
            <a:off x="1258888" y="188913"/>
            <a:ext cx="6265862" cy="40338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34818" name="Picture 2"/>
          <p:cNvPicPr/>
          <p:nvPr/>
        </p:nvPicPr>
        <p:blipFill>
          <a:blip r:embed="rId2"/>
          <a:stretch/>
        </p:blipFill>
        <p:spPr>
          <a:xfrm>
            <a:off x="1552575" y="836613"/>
            <a:ext cx="6038850" cy="4381500"/>
          </a:xfrm>
          <a:prstGeom prst="rect">
            <a:avLst/>
          </a:prstGeom>
          <a:noFill/>
          <a:ln>
            <a:noFill/>
          </a:ln>
        </p:spPr>
      </p:pic>
      <p:sp>
        <p:nvSpPr>
          <p:cNvPr id="34819" name="TextBox 1"/>
          <p:cNvSpPr/>
          <p:nvPr/>
        </p:nvSpPr>
        <p:spPr>
          <a:xfrm>
            <a:off x="2843213" y="5403850"/>
            <a:ext cx="3186112" cy="369888"/>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现保存于紫金山天文台的简仪</a:t>
            </a:r>
            <a:endParaRPr 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5842" name="内容占位符 2"/>
          <p:cNvSpPr/>
          <p:nvPr>
            <p:ph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2400">
                <a:latin typeface="华文楷体"/>
                <a:ea typeface="华文楷体"/>
              </a:rPr>
              <a:t>郭守敬创制的</a:t>
            </a:r>
            <a:r>
              <a:rPr lang="zh-CN" sz="2400">
                <a:solidFill>
                  <a:srgbClr val="FF0000"/>
                </a:solidFill>
                <a:latin typeface="华文楷体"/>
                <a:ea typeface="华文楷体"/>
              </a:rPr>
              <a:t>简仪</a:t>
            </a:r>
            <a:r>
              <a:rPr lang="zh-CN" sz="2400">
                <a:latin typeface="华文楷体"/>
                <a:ea typeface="华文楷体"/>
              </a:rPr>
              <a:t>不但取消了白道环，而且又取消了黄道环，并且把地平坐标和赤道坐标分别安装，使得除了北天极附近全天一览无余；</a:t>
            </a:r>
            <a:endParaRPr lang="en-US" sz="2400">
              <a:latin typeface="华文楷体"/>
              <a:ea typeface="华文楷体"/>
            </a:endParaRPr>
          </a:p>
          <a:p>
            <a:pPr lvl="0"/>
            <a:r>
              <a:rPr lang="zh-CN" sz="2400">
                <a:latin typeface="华文楷体"/>
                <a:ea typeface="华文楷体"/>
              </a:rPr>
              <a:t>简仪主要有两个装置</a:t>
            </a:r>
            <a:r>
              <a:rPr lang="en-US" sz="2400">
                <a:latin typeface="华文楷体"/>
                <a:ea typeface="华文楷体"/>
              </a:rPr>
              <a:t>—— </a:t>
            </a:r>
            <a:r>
              <a:rPr lang="zh-CN" sz="2400">
                <a:latin typeface="华文楷体"/>
                <a:ea typeface="华文楷体"/>
              </a:rPr>
              <a:t>赤道装置和地平装置；</a:t>
            </a:r>
            <a:endParaRPr lang="en-US" sz="2400">
              <a:latin typeface="华文楷体"/>
              <a:ea typeface="华文楷体"/>
            </a:endParaRPr>
          </a:p>
          <a:p>
            <a:pPr lvl="0"/>
            <a:r>
              <a:rPr lang="zh-CN" sz="2400">
                <a:latin typeface="华文楷体"/>
                <a:ea typeface="华文楷体"/>
              </a:rPr>
              <a:t>简仪的设计和制造水平，在世界上</a:t>
            </a:r>
            <a:r>
              <a:rPr lang="zh-CN" sz="2400">
                <a:solidFill>
                  <a:srgbClr val="FF0000"/>
                </a:solidFill>
                <a:latin typeface="华文楷体"/>
                <a:ea typeface="华文楷体"/>
              </a:rPr>
              <a:t>遥遥领先</a:t>
            </a:r>
            <a:r>
              <a:rPr lang="en-US" sz="2400">
                <a:solidFill>
                  <a:srgbClr val="FF0000"/>
                </a:solidFill>
                <a:latin typeface="华文楷体"/>
                <a:ea typeface="华文楷体"/>
              </a:rPr>
              <a:t>300</a:t>
            </a:r>
            <a:r>
              <a:rPr lang="zh-CN" sz="2400">
                <a:solidFill>
                  <a:srgbClr val="FF0000"/>
                </a:solidFill>
                <a:latin typeface="华文楷体"/>
                <a:ea typeface="华文楷体"/>
              </a:rPr>
              <a:t>多年</a:t>
            </a:r>
            <a:r>
              <a:rPr lang="zh-CN" sz="2400">
                <a:latin typeface="华文楷体"/>
                <a:ea typeface="华文楷体"/>
              </a:rPr>
              <a:t>，直到</a:t>
            </a:r>
            <a:r>
              <a:rPr lang="en-US" sz="2400">
                <a:latin typeface="华文楷体"/>
                <a:ea typeface="华文楷体"/>
              </a:rPr>
              <a:t>1598</a:t>
            </a:r>
            <a:r>
              <a:rPr lang="zh-CN" sz="2400">
                <a:latin typeface="华文楷体"/>
                <a:ea typeface="华文楷体"/>
              </a:rPr>
              <a:t>年丹麦天文学家第谷所发明的仪器才能与之媲美；</a:t>
            </a:r>
            <a:endParaRPr lang="en-US" sz="2400">
              <a:latin typeface="华文楷体"/>
              <a:ea typeface="华文楷体"/>
            </a:endParaRPr>
          </a:p>
          <a:p>
            <a:pPr lvl="0"/>
            <a:r>
              <a:rPr lang="zh-CN" sz="2400">
                <a:latin typeface="华文楷体"/>
                <a:ea typeface="华文楷体"/>
              </a:rPr>
              <a:t>郭守敬创制的简仪，于清康熙五十四年被传教士纪利安当做废铜给熔化了。目前保存于紫金山的简仪和浑仪一样是明代正统二年的复制品；</a:t>
            </a:r>
            <a:endParaRPr lang="zh-CN" sz="2400">
              <a:latin typeface="华文楷体"/>
              <a:ea typeface="华文楷体"/>
            </a:endParaRPr>
          </a:p>
        </p:txBody>
      </p:sp>
      <p:sp>
        <p:nvSpPr>
          <p:cNvPr id="35843"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6866" name="标题 3"/>
          <p:cNvSpPr/>
          <p:nvPr>
            <p:ph type="title"/>
          </p:nvPr>
        </p:nvSpPr>
        <p:spPr>
          <a:xfrm>
            <a:off x="630238" y="365125"/>
            <a:ext cx="7886700" cy="1325563"/>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北京古观象台</a:t>
            </a:r>
            <a:endParaRPr lang="zh-CN"/>
          </a:p>
        </p:txBody>
      </p:sp>
      <p:sp>
        <p:nvSpPr>
          <p:cNvPr id="36867" name="文本占位符 4"/>
          <p:cNvSpPr/>
          <p:nvPr>
            <p:ph type="body" idx="1"/>
          </p:nvPr>
        </p:nvSpPr>
        <p:spPr>
          <a:xfrm>
            <a:off x="630238" y="1681163"/>
            <a:ext cx="3868737" cy="823912"/>
          </a:xfrm>
          <a:prstGeom prst="rect">
            <a:avLst/>
          </a:prstGeom>
          <a:noFill/>
          <a:ln>
            <a:miter/>
          </a:ln>
        </p:spPr>
        <p:txBody>
          <a:bodyPr vert="horz" wrap="square" lIns="91440" tIns="45720" rIns="91440" bIns="45720" anchor="b"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marL="0" lvl="0" indent="0">
              <a:buNone/>
            </a:pPr>
            <a:endParaRPr lang="zh-CN" sz="2400" b="1"/>
          </a:p>
        </p:txBody>
      </p:sp>
      <p:sp>
        <p:nvSpPr>
          <p:cNvPr id="36868" name="内容占位符 2"/>
          <p:cNvSpPr/>
          <p:nvPr>
            <p:ph idx="2"/>
          </p:nvPr>
        </p:nvSpPr>
        <p:spPr>
          <a:xfrm>
            <a:off x="630238" y="2505075"/>
            <a:ext cx="3868737" cy="3684588"/>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6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2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8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800" b="0" i="0" u="none" baseline="0">
                <a:solidFill>
                  <a:schemeClr val="tx1"/>
                </a:solidFill>
                <a:latin typeface="Verdana"/>
                <a:ea typeface="宋体"/>
              </a:defRPr>
            </a:lvl5pPr>
          </a:lstStyle>
          <a:p>
            <a:pPr lvl="0"/>
            <a:endParaRPr lang="zh-CN" sz="3000"/>
          </a:p>
        </p:txBody>
      </p:sp>
      <p:sp>
        <p:nvSpPr>
          <p:cNvPr id="36869" name="文本占位符 5"/>
          <p:cNvSpPr/>
          <p:nvPr>
            <p:ph type="body" idx="3"/>
          </p:nvPr>
        </p:nvSpPr>
        <p:spPr>
          <a:xfrm>
            <a:off x="4629150" y="1681163"/>
            <a:ext cx="3887788" cy="823912"/>
          </a:xfrm>
          <a:prstGeom prst="rect">
            <a:avLst/>
          </a:prstGeom>
          <a:noFill/>
          <a:ln>
            <a:miter/>
          </a:ln>
        </p:spPr>
        <p:txBody>
          <a:bodyPr vert="horz" wrap="square" lIns="91440" tIns="45720" rIns="91440" bIns="45720" anchor="b"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0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18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6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600" b="0" i="0" u="none" baseline="0">
                <a:solidFill>
                  <a:schemeClr val="tx1"/>
                </a:solidFill>
                <a:latin typeface="Verdana"/>
                <a:ea typeface="宋体"/>
              </a:defRPr>
            </a:lvl5pPr>
          </a:lstStyle>
          <a:p>
            <a:pPr marL="0" lvl="0" indent="0">
              <a:buNone/>
            </a:pPr>
            <a:endParaRPr lang="zh-CN" sz="2400" b="1"/>
          </a:p>
        </p:txBody>
      </p:sp>
      <p:sp>
        <p:nvSpPr>
          <p:cNvPr id="36870" name="内容占位符 1"/>
          <p:cNvSpPr/>
          <p:nvPr>
            <p:ph idx="4"/>
          </p:nvPr>
        </p:nvSpPr>
        <p:spPr>
          <a:xfrm>
            <a:off x="4629150" y="2505075"/>
            <a:ext cx="3887788" cy="3684588"/>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0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18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6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600" b="0" i="0" u="none" baseline="0">
                <a:solidFill>
                  <a:schemeClr val="tx1"/>
                </a:solidFill>
                <a:latin typeface="Verdana"/>
                <a:ea typeface="宋体"/>
              </a:defRPr>
            </a:lvl5pPr>
          </a:lstStyle>
          <a:p>
            <a:pPr lvl="0"/>
            <a:endParaRPr lang="zh-CN" sz="3000"/>
          </a:p>
        </p:txBody>
      </p:sp>
      <p:pic>
        <p:nvPicPr>
          <p:cNvPr id="36871" name="Picture 2"/>
          <p:cNvPicPr/>
          <p:nvPr/>
        </p:nvPicPr>
        <p:blipFill>
          <a:blip r:embed="rId2"/>
          <a:stretch/>
        </p:blipFill>
        <p:spPr>
          <a:xfrm>
            <a:off x="1187450" y="1700213"/>
            <a:ext cx="6724650" cy="453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024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网上资源</a:t>
            </a:r>
            <a:endParaRPr lang="zh-CN"/>
          </a:p>
        </p:txBody>
      </p:sp>
      <p:sp>
        <p:nvSpPr>
          <p:cNvPr id="10243"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en-US">
                <a:hlinkClick r:id="rId2"/>
              </a:rPr>
              <a:t>http://www.opencourse.info/</a:t>
            </a:r>
            <a:endParaRPr lang="en-US"/>
          </a:p>
          <a:p>
            <a:pPr lvl="0"/>
            <a:r>
              <a:rPr lang="en-US">
                <a:hlinkClick r:id="rId3"/>
              </a:rPr>
              <a:t>Astronomy Today</a:t>
            </a:r>
            <a:endParaRPr 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37890" name="Picture 2"/>
          <p:cNvPicPr/>
          <p:nvPr/>
        </p:nvPicPr>
        <p:blipFill>
          <a:blip r:embed="rId2"/>
          <a:stretch/>
        </p:blipFill>
        <p:spPr>
          <a:xfrm>
            <a:off x="1476375" y="620713"/>
            <a:ext cx="5832475" cy="4357687"/>
          </a:xfrm>
          <a:prstGeom prst="rect">
            <a:avLst/>
          </a:prstGeom>
          <a:noFill/>
          <a:ln>
            <a:noFill/>
          </a:ln>
        </p:spPr>
      </p:pic>
      <p:sp>
        <p:nvSpPr>
          <p:cNvPr id="37891" name="TextBox 1"/>
          <p:cNvSpPr/>
          <p:nvPr/>
        </p:nvSpPr>
        <p:spPr>
          <a:xfrm>
            <a:off x="3995738" y="5332413"/>
            <a:ext cx="1338262" cy="369887"/>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t>玑衡抚辰仪</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8914"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观测天文学大师第谷和他的观天仪器</a:t>
            </a:r>
            <a:endParaRPr lang="zh-CN"/>
          </a:p>
        </p:txBody>
      </p:sp>
      <p:sp>
        <p:nvSpPr>
          <p:cNvPr id="38915" name="内容占位符 3"/>
          <p:cNvSpPr/>
          <p:nvPr>
            <p:ph idx="1"/>
          </p:nvPr>
        </p:nvSpPr>
        <p:spPr>
          <a:xfrm>
            <a:off x="334963" y="1773238"/>
            <a:ext cx="5329237" cy="41148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6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2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8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800" b="0" i="0" u="none" baseline="0">
                <a:solidFill>
                  <a:schemeClr val="tx1"/>
                </a:solidFill>
                <a:latin typeface="Verdana"/>
                <a:ea typeface="宋体"/>
              </a:defRPr>
            </a:lvl5pPr>
          </a:lstStyle>
          <a:p>
            <a:pPr marL="0" lvl="0" indent="0">
              <a:buNone/>
            </a:pPr>
            <a:r>
              <a:rPr lang="zh-CN" sz="1800" b="1">
                <a:solidFill>
                  <a:srgbClr val="0000FF"/>
                </a:solidFill>
                <a:latin typeface="华文楷体"/>
                <a:ea typeface="华文楷体"/>
              </a:rPr>
              <a:t>第谷</a:t>
            </a:r>
            <a:r>
              <a:rPr lang="en-US" sz="1800" b="1">
                <a:solidFill>
                  <a:srgbClr val="0000FF"/>
                </a:solidFill>
                <a:latin typeface="华文楷体"/>
                <a:ea typeface="华文楷体"/>
              </a:rPr>
              <a:t>·</a:t>
            </a:r>
            <a:r>
              <a:rPr lang="zh-CN" sz="1800" b="1">
                <a:solidFill>
                  <a:srgbClr val="0000FF"/>
                </a:solidFill>
                <a:latin typeface="华文楷体"/>
                <a:ea typeface="华文楷体"/>
              </a:rPr>
              <a:t>布拉赫（</a:t>
            </a:r>
            <a:r>
              <a:rPr lang="en-US" sz="1800" b="1">
                <a:solidFill>
                  <a:srgbClr val="0000FF"/>
                </a:solidFill>
                <a:latin typeface="华文楷体"/>
                <a:ea typeface="华文楷体"/>
              </a:rPr>
              <a:t>Tycho Brahe</a:t>
            </a:r>
            <a:r>
              <a:rPr lang="zh-CN" sz="1800" b="1">
                <a:solidFill>
                  <a:srgbClr val="0000FF"/>
                </a:solidFill>
                <a:latin typeface="华文楷体"/>
                <a:ea typeface="华文楷体"/>
              </a:rPr>
              <a:t>，</a:t>
            </a:r>
            <a:r>
              <a:rPr lang="en-US" sz="1800" b="1">
                <a:solidFill>
                  <a:srgbClr val="0000FF"/>
                </a:solidFill>
                <a:latin typeface="华文楷体"/>
                <a:ea typeface="华文楷体"/>
              </a:rPr>
              <a:t>1546-1601</a:t>
            </a:r>
            <a:r>
              <a:rPr lang="zh-CN" sz="1800" b="1">
                <a:solidFill>
                  <a:srgbClr val="0000FF"/>
                </a:solidFill>
                <a:latin typeface="华文楷体"/>
                <a:ea typeface="华文楷体"/>
              </a:rPr>
              <a:t>）</a:t>
            </a:r>
            <a:endParaRPr lang="en-US" sz="1800" b="1">
              <a:solidFill>
                <a:srgbClr val="0000FF"/>
              </a:solidFill>
              <a:latin typeface="华文楷体"/>
              <a:ea typeface="华文楷体"/>
            </a:endParaRPr>
          </a:p>
          <a:p>
            <a:pPr marL="0" lvl="0" indent="0">
              <a:buNone/>
            </a:pPr>
            <a:r>
              <a:rPr lang="zh-CN" sz="2000" b="1">
                <a:latin typeface="华文楷体"/>
                <a:ea typeface="华文楷体"/>
              </a:rPr>
              <a:t>丹麦</a:t>
            </a:r>
            <a:r>
              <a:rPr lang="zh-CN" sz="2000" b="1">
                <a:latin typeface="华文楷体"/>
                <a:ea typeface="华文楷体"/>
              </a:rPr>
              <a:t>天文学家和占星学家。</a:t>
            </a:r>
            <a:r>
              <a:rPr lang="en-US" sz="2000" b="1">
                <a:latin typeface="华文楷体"/>
                <a:ea typeface="华文楷体"/>
              </a:rPr>
              <a:t>1546</a:t>
            </a:r>
            <a:r>
              <a:rPr lang="zh-CN" sz="2000" b="1">
                <a:latin typeface="华文楷体"/>
                <a:ea typeface="华文楷体"/>
              </a:rPr>
              <a:t>年</a:t>
            </a:r>
            <a:r>
              <a:rPr lang="en-US" sz="2000" b="1">
                <a:latin typeface="华文楷体"/>
                <a:ea typeface="华文楷体"/>
              </a:rPr>
              <a:t>12</a:t>
            </a:r>
            <a:r>
              <a:rPr lang="zh-CN" sz="2000" b="1">
                <a:latin typeface="华文楷体"/>
                <a:ea typeface="华文楷体"/>
              </a:rPr>
              <a:t>月</a:t>
            </a:r>
            <a:r>
              <a:rPr lang="en-US" sz="2000" b="1">
                <a:latin typeface="华文楷体"/>
                <a:ea typeface="华文楷体"/>
              </a:rPr>
              <a:t>14</a:t>
            </a:r>
            <a:r>
              <a:rPr lang="zh-CN" sz="2000" b="1">
                <a:latin typeface="华文楷体"/>
                <a:ea typeface="华文楷体"/>
              </a:rPr>
              <a:t>日生于斯坎尼亚省基乌德斯特普的一个贵族家庭，</a:t>
            </a:r>
            <a:r>
              <a:rPr lang="en-US" sz="2000" b="1">
                <a:latin typeface="华文楷体"/>
                <a:ea typeface="华文楷体"/>
              </a:rPr>
              <a:t>1601</a:t>
            </a:r>
            <a:r>
              <a:rPr lang="zh-CN" sz="2000" b="1">
                <a:latin typeface="华文楷体"/>
                <a:ea typeface="华文楷体"/>
              </a:rPr>
              <a:t>年</a:t>
            </a:r>
            <a:r>
              <a:rPr lang="en-US" sz="2000" b="1">
                <a:latin typeface="华文楷体"/>
                <a:ea typeface="华文楷体"/>
              </a:rPr>
              <a:t>10</a:t>
            </a:r>
            <a:r>
              <a:rPr lang="zh-CN" sz="2000" b="1">
                <a:latin typeface="华文楷体"/>
                <a:ea typeface="华文楷体"/>
              </a:rPr>
              <a:t>月</a:t>
            </a:r>
            <a:r>
              <a:rPr lang="en-US" sz="2000" b="1">
                <a:latin typeface="华文楷体"/>
                <a:ea typeface="华文楷体"/>
              </a:rPr>
              <a:t>24</a:t>
            </a:r>
            <a:r>
              <a:rPr lang="zh-CN" sz="2000" b="1">
                <a:latin typeface="华文楷体"/>
                <a:ea typeface="华文楷体"/>
              </a:rPr>
              <a:t>日，第谷逝世于布拉格，终年</a:t>
            </a:r>
            <a:r>
              <a:rPr lang="en-US" sz="2000" b="1">
                <a:latin typeface="华文楷体"/>
                <a:ea typeface="华文楷体"/>
              </a:rPr>
              <a:t>57</a:t>
            </a:r>
            <a:r>
              <a:rPr lang="zh-CN" sz="2000" b="1">
                <a:latin typeface="华文楷体"/>
                <a:ea typeface="华文楷体"/>
              </a:rPr>
              <a:t>岁。</a:t>
            </a:r>
            <a:r>
              <a:rPr lang="en-US" sz="2000" b="1">
                <a:latin typeface="华文楷体"/>
                <a:ea typeface="华文楷体"/>
              </a:rPr>
              <a:t>1572</a:t>
            </a:r>
            <a:r>
              <a:rPr lang="zh-CN" sz="2000" b="1">
                <a:latin typeface="华文楷体"/>
                <a:ea typeface="华文楷体"/>
              </a:rPr>
              <a:t>年</a:t>
            </a:r>
            <a:r>
              <a:rPr lang="en-US" sz="2000" b="1">
                <a:latin typeface="华文楷体"/>
                <a:ea typeface="华文楷体"/>
              </a:rPr>
              <a:t>11</a:t>
            </a:r>
            <a:r>
              <a:rPr lang="zh-CN" sz="2000" b="1">
                <a:latin typeface="华文楷体"/>
                <a:ea typeface="华文楷体"/>
              </a:rPr>
              <a:t>月</a:t>
            </a:r>
            <a:r>
              <a:rPr lang="en-US" sz="2000" b="1">
                <a:latin typeface="华文楷体"/>
                <a:ea typeface="华文楷体"/>
              </a:rPr>
              <a:t>11</a:t>
            </a:r>
            <a:r>
              <a:rPr lang="zh-CN" sz="2000" b="1">
                <a:latin typeface="华文楷体"/>
                <a:ea typeface="华文楷体"/>
              </a:rPr>
              <a:t>日第谷发现仙后座中的一颗新星，后来受丹麦国王腓特烈二世的邀请，在汶岛建造天堡观象台，经过</a:t>
            </a:r>
            <a:r>
              <a:rPr lang="en-US" sz="2000" b="1">
                <a:latin typeface="华文楷体"/>
                <a:ea typeface="华文楷体"/>
              </a:rPr>
              <a:t>20</a:t>
            </a:r>
            <a:r>
              <a:rPr lang="zh-CN" sz="2000" b="1">
                <a:latin typeface="华文楷体"/>
                <a:ea typeface="华文楷体"/>
              </a:rPr>
              <a:t>年的观测，第谷发现了许多新的天文现象。第谷</a:t>
            </a:r>
            <a:r>
              <a:rPr lang="en-US" sz="2000" b="1">
                <a:latin typeface="华文楷体"/>
                <a:ea typeface="华文楷体"/>
              </a:rPr>
              <a:t>·</a:t>
            </a:r>
            <a:r>
              <a:rPr lang="zh-CN" sz="2000" b="1">
                <a:latin typeface="华文楷体"/>
                <a:ea typeface="华文楷体"/>
              </a:rPr>
              <a:t>布拉赫曾提出一种介于地心说和日心说之间的宇宙结构体系，十七世纪初传入我国后曾一度被接受。第谷所做的观测精度之高，是他同时代的人望尘莫及的。第谷编制的一部恒星表相当准确，至今仍然有价值。</a:t>
            </a:r>
            <a:endParaRPr lang="zh-CN" sz="2000" b="1">
              <a:latin typeface="华文楷体"/>
              <a:ea typeface="华文楷体"/>
            </a:endParaRPr>
          </a:p>
        </p:txBody>
      </p:sp>
      <p:pic>
        <p:nvPicPr>
          <p:cNvPr id="38916" name="Picture 2"/>
          <p:cNvPicPr/>
          <p:nvPr/>
        </p:nvPicPr>
        <p:blipFill>
          <a:blip r:embed="rId2"/>
          <a:stretch/>
        </p:blipFill>
        <p:spPr>
          <a:xfrm>
            <a:off x="5664200" y="1974850"/>
            <a:ext cx="3248025" cy="2908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39938" name="Picture 2"/>
          <p:cNvPicPr/>
          <p:nvPr/>
        </p:nvPicPr>
        <p:blipFill>
          <a:blip r:embed="rId2"/>
          <a:stretch/>
        </p:blipFill>
        <p:spPr>
          <a:xfrm>
            <a:off x="4284663" y="260350"/>
            <a:ext cx="4405312" cy="6264275"/>
          </a:xfrm>
          <a:prstGeom prst="rect">
            <a:avLst/>
          </a:prstGeom>
          <a:noFill/>
          <a:ln>
            <a:noFill/>
          </a:ln>
        </p:spPr>
      </p:pic>
      <p:sp>
        <p:nvSpPr>
          <p:cNvPr id="39939" name="文本占位符 2"/>
          <p:cNvSpPr/>
          <p:nvPr>
            <p:ph idx="1"/>
          </p:nvPr>
        </p:nvSpPr>
        <p:spPr>
          <a:xfrm>
            <a:off x="539750" y="1889125"/>
            <a:ext cx="3744913" cy="4751388"/>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sz="2400">
                <a:latin typeface="华文楷体"/>
                <a:ea typeface="华文楷体"/>
              </a:rPr>
              <a:t>主体为半径</a:t>
            </a:r>
            <a:r>
              <a:rPr lang="en-US" sz="2400">
                <a:latin typeface="华文楷体"/>
                <a:ea typeface="华文楷体"/>
              </a:rPr>
              <a:t>1.8</a:t>
            </a:r>
            <a:r>
              <a:rPr lang="zh-CN" sz="2400">
                <a:latin typeface="华文楷体"/>
                <a:ea typeface="华文楷体"/>
              </a:rPr>
              <a:t>米的铜质的圆弧，上有精确刻度，另外有观测天体的瞄准器；</a:t>
            </a:r>
            <a:endParaRPr lang="en-US" sz="2400">
              <a:latin typeface="华文楷体"/>
              <a:ea typeface="华文楷体"/>
            </a:endParaRPr>
          </a:p>
          <a:p>
            <a:pPr lvl="0"/>
            <a:endParaRPr lang="en-US" sz="2400">
              <a:latin typeface="华文楷体"/>
              <a:ea typeface="华文楷体"/>
            </a:endParaRPr>
          </a:p>
          <a:p>
            <a:pPr lvl="0"/>
            <a:r>
              <a:rPr lang="zh-CN" sz="2400">
                <a:latin typeface="华文楷体"/>
                <a:ea typeface="华文楷体"/>
              </a:rPr>
              <a:t>用墙式象限仪可以测定天体的地平高度、天体过子午圈的时刻等；</a:t>
            </a:r>
            <a:endParaRPr lang="zh-CN" sz="2400">
              <a:latin typeface="华文楷体"/>
              <a:ea typeface="华文楷体"/>
            </a:endParaRPr>
          </a:p>
        </p:txBody>
      </p:sp>
      <p:sp>
        <p:nvSpPr>
          <p:cNvPr id="39940" name="标题 1"/>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sz="2400"/>
              <a:t>墙式象限仪</a:t>
            </a:r>
            <a:endParaRPr lang="zh-CN"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0962" name="Picture 2"/>
          <p:cNvPicPr/>
          <p:nvPr/>
        </p:nvPicPr>
        <p:blipFill>
          <a:blip r:embed="rId2"/>
          <a:stretch/>
        </p:blipFill>
        <p:spPr>
          <a:xfrm>
            <a:off x="2124075" y="333375"/>
            <a:ext cx="5040313" cy="4799013"/>
          </a:xfrm>
          <a:prstGeom prst="rect">
            <a:avLst/>
          </a:prstGeom>
          <a:noFill/>
          <a:ln>
            <a:noFill/>
          </a:ln>
        </p:spPr>
      </p:pic>
      <p:sp>
        <p:nvSpPr>
          <p:cNvPr id="40963" name="TextBox 1"/>
          <p:cNvSpPr/>
          <p:nvPr/>
        </p:nvSpPr>
        <p:spPr>
          <a:xfrm>
            <a:off x="3859213" y="5414963"/>
            <a:ext cx="1570037" cy="369887"/>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第谷的天文台</a:t>
            </a:r>
            <a:endParaRPr 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41986" name="Rectangle 10"/>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sz="3400"/>
              <a:t>天文学的观测工具</a:t>
            </a:r>
            <a:r>
              <a:rPr lang="en-US" sz="3400">
                <a:latin typeface="Arial"/>
              </a:rPr>
              <a:t>——</a:t>
            </a:r>
            <a:r>
              <a:rPr lang="zh-CN" sz="3400"/>
              <a:t>光学天文望远镜</a:t>
            </a:r>
            <a:endParaRPr lang="zh-CN" sz="3400"/>
          </a:p>
        </p:txBody>
      </p:sp>
      <p:pic>
        <p:nvPicPr>
          <p:cNvPr id="41987" name="Picture 5"/>
          <p:cNvPicPr/>
          <p:nvPr>
            <p:ph idx="1"/>
          </p:nvPr>
        </p:nvPicPr>
        <p:blipFill>
          <a:blip r:embed="rId2"/>
          <a:stretch/>
        </p:blipFill>
        <p:spPr>
          <a:xfrm>
            <a:off x="4932363" y="1844675"/>
            <a:ext cx="3098800" cy="4140200"/>
          </a:xfrm>
          <a:prstGeom prst="rect">
            <a:avLst/>
          </a:prstGeom>
          <a:noFill/>
          <a:ln>
            <a:noFill/>
          </a:ln>
        </p:spPr>
      </p:pic>
      <p:pic>
        <p:nvPicPr>
          <p:cNvPr id="41988" name="Picture 9"/>
          <p:cNvPicPr/>
          <p:nvPr>
            <p:ph idx="2"/>
          </p:nvPr>
        </p:nvPicPr>
        <p:blipFill>
          <a:blip r:embed="rId3"/>
          <a:stretch/>
        </p:blipFill>
        <p:spPr>
          <a:xfrm>
            <a:off x="1187450" y="2060575"/>
            <a:ext cx="2514600" cy="37449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3010" name="Picture 5"/>
          <p:cNvPicPr/>
          <p:nvPr/>
        </p:nvPicPr>
        <p:blipFill>
          <a:blip r:embed="rId2"/>
          <a:stretch/>
        </p:blipFill>
        <p:spPr>
          <a:xfrm>
            <a:off x="1258888" y="1209675"/>
            <a:ext cx="3562350" cy="5314950"/>
          </a:xfrm>
          <a:prstGeom prst="rect">
            <a:avLst/>
          </a:prstGeom>
          <a:noFill/>
          <a:ln>
            <a:noFill/>
          </a:ln>
        </p:spPr>
      </p:pic>
      <p:sp>
        <p:nvSpPr>
          <p:cNvPr id="43011" name="Rectangle 6"/>
          <p:cNvSpPr/>
          <p:nvPr/>
        </p:nvSpPr>
        <p:spPr>
          <a:xfrm>
            <a:off x="5940425" y="2695575"/>
            <a:ext cx="2160588" cy="28384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The 100/135/300cm Schmidt telescope at Kvistaberg is the largest optical telescope in Sweden and was operational in 1963.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4034" name="Picture 5"/>
          <p:cNvPicPr/>
          <p:nvPr/>
        </p:nvPicPr>
        <p:blipFill>
          <a:blip r:embed="rId2"/>
          <a:stretch/>
        </p:blipFill>
        <p:spPr>
          <a:xfrm>
            <a:off x="2555875" y="1916113"/>
            <a:ext cx="3829050" cy="3457575"/>
          </a:xfrm>
          <a:prstGeom prst="rect">
            <a:avLst/>
          </a:prstGeom>
          <a:noFill/>
          <a:ln>
            <a:noFill/>
          </a:ln>
        </p:spPr>
      </p:pic>
      <p:sp>
        <p:nvSpPr>
          <p:cNvPr id="44035" name="Rectangle 9"/>
          <p:cNvSpPr/>
          <p:nvPr/>
        </p:nvSpPr>
        <p:spPr>
          <a:xfrm>
            <a:off x="2838450" y="798513"/>
            <a:ext cx="4352925" cy="585787"/>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sz="3200">
                <a:latin typeface="Times New Roman"/>
              </a:rPr>
              <a:t>Hubble Space Telescope</a:t>
            </a:r>
            <a:r>
              <a:rPr lang="en-US" sz="3200"/>
              <a:t> </a:t>
            </a:r>
            <a:endParaRPr lang="en-US" sz="3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45058"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天文学的观测工具</a:t>
            </a:r>
            <a:r>
              <a:rPr lang="en-US">
                <a:latin typeface="Arial"/>
              </a:rPr>
              <a:t>——</a:t>
            </a:r>
            <a:r>
              <a:rPr lang="zh-CN"/>
              <a:t>射电望远镜</a:t>
            </a:r>
            <a:endParaRPr lang="zh-CN"/>
          </a:p>
        </p:txBody>
      </p:sp>
      <p:pic>
        <p:nvPicPr>
          <p:cNvPr id="45059" name="Picture 5"/>
          <p:cNvPicPr/>
          <p:nvPr>
            <p:ph idx="1"/>
          </p:nvPr>
        </p:nvPicPr>
        <p:blipFill>
          <a:blip r:embed="rId2"/>
          <a:stretch/>
        </p:blipFill>
        <p:spPr>
          <a:xfrm>
            <a:off x="684213" y="1752600"/>
            <a:ext cx="3827462" cy="4267200"/>
          </a:xfrm>
          <a:prstGeom prst="rect">
            <a:avLst/>
          </a:prstGeom>
          <a:noFill/>
          <a:ln>
            <a:noFill/>
          </a:ln>
        </p:spPr>
      </p:pic>
      <p:sp>
        <p:nvSpPr>
          <p:cNvPr id="45060" name="Rectangle 7"/>
          <p:cNvSpPr/>
          <p:nvPr/>
        </p:nvSpPr>
        <p:spPr>
          <a:xfrm>
            <a:off x="5435600" y="3517900"/>
            <a:ext cx="2376488" cy="11906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NRAO 140 Foot </a:t>
            </a:r>
            <a:br>
              <a:rPr lang="en-US"/>
            </a:br>
            <a:r>
              <a:rPr lang="en-US"/>
              <a:t>Telescope, in Green Bank, West Virginia  </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6082" name="Picture 5"/>
          <p:cNvPicPr/>
          <p:nvPr/>
        </p:nvPicPr>
        <p:blipFill>
          <a:blip r:embed="rId2"/>
          <a:stretch/>
        </p:blipFill>
        <p:spPr>
          <a:xfrm>
            <a:off x="755650" y="2060575"/>
            <a:ext cx="1571625" cy="1047750"/>
          </a:xfrm>
          <a:prstGeom prst="rect">
            <a:avLst/>
          </a:prstGeom>
          <a:noFill/>
          <a:ln>
            <a:noFill/>
          </a:ln>
        </p:spPr>
      </p:pic>
      <p:sp>
        <p:nvSpPr>
          <p:cNvPr id="46083" name="Rectangle 6"/>
          <p:cNvSpPr/>
          <p:nvPr/>
        </p:nvSpPr>
        <p:spPr>
          <a:xfrm>
            <a:off x="2432050" y="2282825"/>
            <a:ext cx="1924050" cy="641350"/>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Explorer 1-5 </a:t>
            </a:r>
            <a:r>
              <a:rPr lang="zh-CN"/>
              <a:t>，</a:t>
            </a:r>
            <a:endParaRPr lang="zh-CN"/>
          </a:p>
          <a:p>
            <a:pPr marL="0" lvl="0" indent="0"/>
            <a:r>
              <a:rPr lang="en-US"/>
              <a:t>1958</a:t>
            </a:r>
            <a:r>
              <a:rPr lang="zh-CN"/>
              <a:t>：</a:t>
            </a:r>
            <a:r>
              <a:rPr lang="en-US"/>
              <a:t>1-8</a:t>
            </a:r>
            <a:endParaRPr lang="en-US"/>
          </a:p>
        </p:txBody>
      </p:sp>
      <p:pic>
        <p:nvPicPr>
          <p:cNvPr id="46084" name="Picture 8"/>
          <p:cNvPicPr/>
          <p:nvPr/>
        </p:nvPicPr>
        <p:blipFill>
          <a:blip r:embed="rId3"/>
          <a:stretch/>
        </p:blipFill>
        <p:spPr>
          <a:xfrm>
            <a:off x="4500563" y="2055813"/>
            <a:ext cx="1439862" cy="1144587"/>
          </a:xfrm>
          <a:prstGeom prst="rect">
            <a:avLst/>
          </a:prstGeom>
          <a:noFill/>
          <a:ln>
            <a:noFill/>
          </a:ln>
        </p:spPr>
      </p:pic>
      <p:sp>
        <p:nvSpPr>
          <p:cNvPr id="46085" name="Rectangle 9"/>
          <p:cNvSpPr/>
          <p:nvPr/>
        </p:nvSpPr>
        <p:spPr>
          <a:xfrm>
            <a:off x="6156325" y="2133600"/>
            <a:ext cx="1739900" cy="915988"/>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Pioneer 3 &amp; 4</a:t>
            </a:r>
            <a:endParaRPr lang="en-US"/>
          </a:p>
          <a:p>
            <a:pPr marL="0" lvl="0" indent="0"/>
            <a:r>
              <a:rPr lang="en-US"/>
              <a:t>1958:12</a:t>
            </a:r>
            <a:r>
              <a:rPr lang="zh-CN"/>
              <a:t>；</a:t>
            </a:r>
            <a:endParaRPr lang="zh-CN"/>
          </a:p>
          <a:p>
            <a:pPr marL="0" lvl="0" indent="0"/>
            <a:r>
              <a:rPr lang="en-US"/>
              <a:t>1959:3 </a:t>
            </a:r>
            <a:endParaRPr lang="en-US"/>
          </a:p>
        </p:txBody>
      </p:sp>
      <p:sp>
        <p:nvSpPr>
          <p:cNvPr id="46086" name="Text Box 10"/>
          <p:cNvSpPr/>
          <p:nvPr/>
        </p:nvSpPr>
        <p:spPr>
          <a:xfrm>
            <a:off x="971550" y="5445125"/>
            <a:ext cx="7196138" cy="641350"/>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Apollo 11 was the first manned mission to land on the Moon.</a:t>
            </a:r>
            <a:endParaRPr lang="en-US"/>
          </a:p>
          <a:p>
            <a:pPr marL="0" lvl="0" indent="0"/>
            <a:r>
              <a:rPr lang="en-US"/>
              <a:t>1969.7</a:t>
            </a:r>
            <a:endParaRPr lang="en-US"/>
          </a:p>
        </p:txBody>
      </p:sp>
      <p:pic>
        <p:nvPicPr>
          <p:cNvPr id="46087" name="Picture 12"/>
          <p:cNvPicPr/>
          <p:nvPr/>
        </p:nvPicPr>
        <p:blipFill>
          <a:blip r:embed="rId4"/>
          <a:stretch/>
        </p:blipFill>
        <p:spPr>
          <a:xfrm>
            <a:off x="1114425" y="3644900"/>
            <a:ext cx="1296988" cy="1296988"/>
          </a:xfrm>
          <a:prstGeom prst="rect">
            <a:avLst/>
          </a:prstGeom>
          <a:noFill/>
          <a:ln>
            <a:noFill/>
          </a:ln>
        </p:spPr>
      </p:pic>
      <p:pic>
        <p:nvPicPr>
          <p:cNvPr id="46088" name="Picture 14"/>
          <p:cNvPicPr/>
          <p:nvPr/>
        </p:nvPicPr>
        <p:blipFill>
          <a:blip r:embed="rId5"/>
          <a:stretch/>
        </p:blipFill>
        <p:spPr>
          <a:xfrm>
            <a:off x="3276600" y="3644900"/>
            <a:ext cx="1655763" cy="1255713"/>
          </a:xfrm>
          <a:prstGeom prst="rect">
            <a:avLst/>
          </a:prstGeom>
          <a:noFill/>
          <a:ln>
            <a:noFill/>
          </a:ln>
        </p:spPr>
      </p:pic>
      <p:pic>
        <p:nvPicPr>
          <p:cNvPr id="46089" name="Picture 16"/>
          <p:cNvPicPr/>
          <p:nvPr/>
        </p:nvPicPr>
        <p:blipFill>
          <a:blip r:embed="rId6"/>
          <a:stretch/>
        </p:blipFill>
        <p:spPr>
          <a:xfrm>
            <a:off x="5795963" y="3644900"/>
            <a:ext cx="1655762" cy="1243013"/>
          </a:xfrm>
          <a:prstGeom prst="rect">
            <a:avLst/>
          </a:prstGeom>
          <a:noFill/>
          <a:ln>
            <a:noFill/>
          </a:ln>
        </p:spPr>
      </p:pic>
      <p:sp>
        <p:nvSpPr>
          <p:cNvPr id="46090" name="Rectangle 17"/>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天文学的观测工具</a:t>
            </a:r>
            <a:r>
              <a:rPr lang="en-US">
                <a:latin typeface="Arial"/>
              </a:rPr>
              <a:t>——</a:t>
            </a:r>
            <a:r>
              <a:rPr lang="zh-CN"/>
              <a:t>空间探测器</a:t>
            </a:r>
            <a:endParaRPr 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7106" name="Picture 5"/>
          <p:cNvPicPr/>
          <p:nvPr/>
        </p:nvPicPr>
        <p:blipFill>
          <a:blip r:embed="rId2"/>
          <a:stretch/>
        </p:blipFill>
        <p:spPr>
          <a:xfrm>
            <a:off x="25400" y="1628775"/>
            <a:ext cx="2962275" cy="4495800"/>
          </a:xfrm>
          <a:prstGeom prst="rect">
            <a:avLst/>
          </a:prstGeom>
          <a:noFill/>
          <a:ln>
            <a:noFill/>
          </a:ln>
        </p:spPr>
      </p:pic>
      <p:pic>
        <p:nvPicPr>
          <p:cNvPr id="47107" name="Picture 7"/>
          <p:cNvPicPr/>
          <p:nvPr/>
        </p:nvPicPr>
        <p:blipFill>
          <a:blip r:embed="rId3"/>
          <a:stretch/>
        </p:blipFill>
        <p:spPr>
          <a:xfrm>
            <a:off x="2987675" y="1601788"/>
            <a:ext cx="6084888" cy="45640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1266"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致谢和说明：</a:t>
            </a:r>
            <a:endParaRPr lang="zh-CN"/>
          </a:p>
        </p:txBody>
      </p:sp>
      <p:sp>
        <p:nvSpPr>
          <p:cNvPr id="11267"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a:t>本课件中采用了许多他人的影像资料，这些资料来自网上、书本扫描、他人课件等。在此非常感谢这些资料的作者。由于资料比较多，而且来源复杂，这里无法将作者一一列出，特此说明。所有资料的版权均属于原作者。本课件只用于本人的教学工作，不作其它用途。</a:t>
            </a:r>
            <a:endParaRPr 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48130" name="Picture 5"/>
          <p:cNvPicPr/>
          <p:nvPr/>
        </p:nvPicPr>
        <p:blipFill>
          <a:blip r:embed="rId2"/>
          <a:stretch/>
        </p:blipFill>
        <p:spPr>
          <a:xfrm>
            <a:off x="1979613" y="2060575"/>
            <a:ext cx="1955800" cy="3024188"/>
          </a:xfrm>
          <a:prstGeom prst="rect">
            <a:avLst/>
          </a:prstGeom>
          <a:noFill/>
          <a:ln>
            <a:noFill/>
          </a:ln>
        </p:spPr>
      </p:pic>
      <p:pic>
        <p:nvPicPr>
          <p:cNvPr id="48131" name="Picture 7">
            <a:hlinkClick r:id="rId6"/>
          </p:cNvPr>
          <p:cNvPicPr/>
          <p:nvPr/>
        </p:nvPicPr>
        <p:blipFill>
          <a:blip r:embed="rId3"/>
          <a:stretch/>
        </p:blipFill>
        <p:spPr>
          <a:xfrm>
            <a:off x="34925" y="2060575"/>
            <a:ext cx="1916113" cy="3024188"/>
          </a:xfrm>
          <a:prstGeom prst="rect">
            <a:avLst/>
          </a:prstGeom>
          <a:noFill/>
          <a:ln>
            <a:noFill/>
          </a:ln>
        </p:spPr>
      </p:pic>
      <p:pic>
        <p:nvPicPr>
          <p:cNvPr id="48132" name="Picture 9"/>
          <p:cNvPicPr/>
          <p:nvPr/>
        </p:nvPicPr>
        <p:blipFill>
          <a:blip r:embed="rId4"/>
          <a:stretch/>
        </p:blipFill>
        <p:spPr>
          <a:xfrm>
            <a:off x="3924300" y="2060575"/>
            <a:ext cx="2157413" cy="3024188"/>
          </a:xfrm>
          <a:prstGeom prst="rect">
            <a:avLst/>
          </a:prstGeom>
          <a:noFill/>
          <a:ln>
            <a:noFill/>
          </a:ln>
        </p:spPr>
      </p:pic>
      <p:pic>
        <p:nvPicPr>
          <p:cNvPr id="48133" name="Picture 11"/>
          <p:cNvPicPr/>
          <p:nvPr/>
        </p:nvPicPr>
        <p:blipFill>
          <a:blip r:embed="rId5"/>
          <a:stretch/>
        </p:blipFill>
        <p:spPr>
          <a:xfrm>
            <a:off x="5937250" y="2060575"/>
            <a:ext cx="3206750" cy="2971800"/>
          </a:xfrm>
          <a:prstGeom prst="rect">
            <a:avLst/>
          </a:prstGeom>
          <a:noFill/>
          <a:ln>
            <a:noFill/>
          </a:ln>
        </p:spPr>
      </p:pic>
      <p:sp>
        <p:nvSpPr>
          <p:cNvPr id="48134" name="Rectangle 1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  </a:t>
            </a:r>
            <a:r>
              <a:rPr lang="en-US">
                <a:latin typeface="Arial"/>
              </a:rPr>
              <a:t>“</a:t>
            </a:r>
            <a:r>
              <a:rPr lang="zh-CN"/>
              <a:t>神舟</a:t>
            </a:r>
            <a:r>
              <a:rPr lang="zh-CN">
                <a:latin typeface="Arial"/>
              </a:rPr>
              <a:t>”</a:t>
            </a:r>
            <a:r>
              <a:rPr lang="zh-CN"/>
              <a:t>载人飞船成功发射升空 </a:t>
            </a:r>
            <a:endParaRPr 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49154" name="Rectangle 4"/>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endParaRPr lang="zh-CN" sz="4000"/>
          </a:p>
        </p:txBody>
      </p:sp>
      <p:sp>
        <p:nvSpPr>
          <p:cNvPr id="49155" name="Rectangle 5"/>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三、天文学的分支学科</a:t>
            </a:r>
            <a:endParaRPr 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50178" name="Picture 5"/>
          <p:cNvPicPr/>
          <p:nvPr>
            <p:ph idx="0"/>
          </p:nvPr>
        </p:nvPicPr>
        <p:blipFill>
          <a:blip r:embed="rId2"/>
          <a:stretch/>
        </p:blipFill>
        <p:spPr>
          <a:xfrm>
            <a:off x="1036638" y="738188"/>
            <a:ext cx="7067550" cy="5715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2061"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3089"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4129"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1202" name="Rectangle 4"/>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endParaRPr lang="zh-CN" sz="4000"/>
          </a:p>
        </p:txBody>
      </p:sp>
      <p:sp>
        <p:nvSpPr>
          <p:cNvPr id="51203" name="Rectangle 5"/>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四、宇宙概观</a:t>
            </a:r>
            <a:endParaRPr lang="en-US"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2226"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1</a:t>
            </a:r>
            <a:r>
              <a:rPr lang="zh-CN"/>
              <a:t>、宇宙的概念</a:t>
            </a:r>
            <a:endParaRPr lang="zh-CN"/>
          </a:p>
        </p:txBody>
      </p:sp>
      <p:sp>
        <p:nvSpPr>
          <p:cNvPr id="52227" name="Rectangle 3"/>
          <p:cNvSpPr/>
          <p:nvPr>
            <p:ph type="body" idx="1"/>
          </p:nvPr>
        </p:nvSpPr>
        <p:spPr>
          <a:xfrm>
            <a:off x="566738" y="1752600"/>
            <a:ext cx="8001000" cy="20574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2600" b="0" i="0" u="none" baseline="0">
                <a:solidFill>
                  <a:schemeClr val="tx1"/>
                </a:solidFill>
                <a:latin typeface="Verdana"/>
                <a:ea typeface="宋体"/>
              </a:defRPr>
            </a:lvl1pPr>
            <a:lvl2pPr marL="908050" lvl="1" indent="-436562" algn="l" defTabSz="914400">
              <a:lnSpc>
                <a:spcPct val="100000"/>
              </a:lnSpc>
              <a:spcBef>
                <a:spcPct val="20000"/>
              </a:spcBef>
              <a:spcAft>
                <a:spcPct val="0"/>
              </a:spcAft>
              <a:buClr>
                <a:schemeClr val="accent2"/>
              </a:buClr>
              <a:buFont typeface="Wingdings" charset="2"/>
              <a:buChar char="n"/>
              <a:defRPr lang="en-US" sz="2200" b="0" i="0" u="none"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100" b="0" i="0" u="none" baseline="0">
                <a:solidFill>
                  <a:schemeClr val="tx1"/>
                </a:solidFill>
                <a:latin typeface="Verdana"/>
                <a:ea typeface="宋体"/>
              </a:defRPr>
            </a:lvl3pPr>
            <a:lvl4pPr marL="1693862" lvl="3" indent="-387350" algn="l" defTabSz="914400">
              <a:lnSpc>
                <a:spcPct val="100000"/>
              </a:lnSpc>
              <a:spcBef>
                <a:spcPct val="20000"/>
              </a:spcBef>
              <a:spcAft>
                <a:spcPct val="0"/>
              </a:spcAft>
              <a:buClr>
                <a:schemeClr val="accent2"/>
              </a:buClr>
              <a:buFont typeface="Wingdings" charset="2"/>
              <a:buChar char="n"/>
              <a:defRPr lang="en-US" sz="1800" b="0" i="0" u="none" baseline="0">
                <a:solidFill>
                  <a:schemeClr val="tx1"/>
                </a:solidFill>
                <a:latin typeface="Verdana"/>
                <a:ea typeface="宋体"/>
              </a:defRPr>
            </a:lvl4pPr>
            <a:lvl5pPr marL="2093912" lvl="4" indent="-398462" algn="l" defTabSz="914400">
              <a:lnSpc>
                <a:spcPct val="100000"/>
              </a:lnSpc>
              <a:spcBef>
                <a:spcPct val="25000"/>
              </a:spcBef>
              <a:spcAft>
                <a:spcPct val="0"/>
              </a:spcAft>
              <a:buClr>
                <a:schemeClr val="accent2"/>
              </a:buClr>
              <a:buFont typeface="Wingdings" charset="2"/>
              <a:buChar char="§"/>
              <a:defRPr lang="en-US" sz="1800" b="0" i="0" u="none" baseline="0">
                <a:solidFill>
                  <a:schemeClr val="tx1"/>
                </a:solidFill>
                <a:latin typeface="Verdana"/>
                <a:ea typeface="宋体"/>
              </a:defRPr>
            </a:lvl5pPr>
          </a:lstStyle>
          <a:p>
            <a:pPr lvl="0">
              <a:lnSpc>
                <a:spcPct val="80000"/>
              </a:lnSpc>
              <a:buNone/>
            </a:pPr>
            <a:r>
              <a:rPr lang="zh-CN" sz="2000"/>
              <a:t>    天文学所称的宇宙是广漠空间以及其中存在的各种天体和各种形态的物质的总称。现有的观测表明：我们所处的宇宙是平坦的、并在做加速膨胀。</a:t>
            </a:r>
            <a:endParaRPr lang="zh-CN" sz="2000"/>
          </a:p>
          <a:p>
            <a:pPr lvl="0">
              <a:lnSpc>
                <a:spcPct val="80000"/>
              </a:lnSpc>
              <a:buNone/>
            </a:pPr>
            <a:endParaRPr lang="zh-CN" sz="2000"/>
          </a:p>
          <a:p>
            <a:pPr lvl="0">
              <a:lnSpc>
                <a:spcPct val="80000"/>
              </a:lnSpc>
              <a:buNone/>
            </a:pPr>
            <a:endParaRPr lang="zh-CN" sz="2000"/>
          </a:p>
          <a:p>
            <a:pPr lvl="0" algn="ctr">
              <a:lnSpc>
                <a:spcPct val="80000"/>
              </a:lnSpc>
              <a:buNone/>
            </a:pPr>
            <a:r>
              <a:rPr lang="zh-CN" sz="2000">
                <a:latin typeface="华文行楷"/>
                <a:ea typeface="华文行楷"/>
              </a:rPr>
              <a:t>四方上下曰宇，往古今来曰宙。  </a:t>
            </a:r>
            <a:endParaRPr lang="zh-CN" sz="2000">
              <a:latin typeface="华文行楷"/>
              <a:ea typeface="华文行楷"/>
            </a:endParaRPr>
          </a:p>
          <a:p>
            <a:pPr lvl="0">
              <a:lnSpc>
                <a:spcPct val="80000"/>
              </a:lnSpc>
              <a:buNone/>
            </a:pPr>
            <a:r>
              <a:rPr lang="zh-CN" sz="2000">
                <a:latin typeface="华文行楷"/>
                <a:ea typeface="华文行楷"/>
              </a:rPr>
              <a:t>                                        </a:t>
            </a:r>
            <a:r>
              <a:rPr lang="en-US" sz="2000">
                <a:latin typeface="Arial"/>
                <a:ea typeface="华文行楷"/>
              </a:rPr>
              <a:t>——</a:t>
            </a:r>
            <a:r>
              <a:rPr lang="en-US" sz="2000">
                <a:latin typeface="华文行楷"/>
                <a:ea typeface="华文行楷"/>
              </a:rPr>
              <a:t>《</a:t>
            </a:r>
            <a:r>
              <a:rPr lang="zh-CN" sz="2000">
                <a:latin typeface="华文行楷"/>
                <a:ea typeface="华文行楷"/>
              </a:rPr>
              <a:t>淮南子</a:t>
            </a:r>
            <a:r>
              <a:rPr lang="en-US" sz="2000">
                <a:latin typeface="华文行楷"/>
                <a:ea typeface="华文行楷"/>
              </a:rPr>
              <a:t>》</a:t>
            </a:r>
            <a:endParaRPr lang="en-US" sz="2000">
              <a:latin typeface="华文行楷"/>
              <a:ea typeface="华文行楷"/>
            </a:endParaRPr>
          </a:p>
        </p:txBody>
      </p:sp>
      <p:pic>
        <p:nvPicPr>
          <p:cNvPr id="52228" name="Picture 6"/>
          <p:cNvPicPr/>
          <p:nvPr>
            <p:ph idx="2"/>
          </p:nvPr>
        </p:nvPicPr>
        <p:blipFill>
          <a:blip r:embed="rId2"/>
          <a:stretch/>
        </p:blipFill>
        <p:spPr>
          <a:xfrm>
            <a:off x="2987675" y="3856038"/>
            <a:ext cx="1241425" cy="1228725"/>
          </a:xfrm>
          <a:prstGeom prst="rect">
            <a:avLst/>
          </a:prstGeom>
          <a:noFill/>
          <a:ln>
            <a:noFill/>
          </a:ln>
        </p:spPr>
      </p:pic>
      <p:pic>
        <p:nvPicPr>
          <p:cNvPr id="52229" name="Picture 9"/>
          <p:cNvPicPr/>
          <p:nvPr>
            <p:ph idx="1"/>
          </p:nvPr>
        </p:nvPicPr>
        <p:blipFill>
          <a:blip r:embed="rId3"/>
          <a:stretch/>
        </p:blipFill>
        <p:spPr>
          <a:xfrm>
            <a:off x="4498975" y="3843338"/>
            <a:ext cx="1368425" cy="1241425"/>
          </a:xfrm>
          <a:prstGeom prst="rect">
            <a:avLst/>
          </a:prstGeom>
          <a:noFill/>
          <a:ln>
            <a:noFill/>
          </a:ln>
        </p:spPr>
      </p:pic>
      <p:sp>
        <p:nvSpPr>
          <p:cNvPr id="52230" name="Text Box 11"/>
          <p:cNvSpPr/>
          <p:nvPr/>
        </p:nvSpPr>
        <p:spPr>
          <a:xfrm>
            <a:off x="1762125" y="4718050"/>
            <a:ext cx="1081088" cy="366713"/>
          </a:xfrm>
          <a:prstGeom prst="rect">
            <a:avLst/>
          </a:prstGeom>
          <a:solidFill>
            <a:srgbClr val="0000FF"/>
          </a:solidFill>
          <a:ln>
            <a:noFill/>
          </a:ln>
        </p:spPr>
        <p:txBody>
          <a:bodyPr>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solidFill>
                  <a:schemeClr val="bg1"/>
                </a:solidFill>
              </a:rPr>
              <a:t> 空   间</a:t>
            </a:r>
            <a:endParaRPr lang="zh-CN">
              <a:solidFill>
                <a:schemeClr val="bg1"/>
              </a:solidFill>
            </a:endParaRPr>
          </a:p>
        </p:txBody>
      </p:sp>
      <p:sp>
        <p:nvSpPr>
          <p:cNvPr id="52231" name="Text Box 12"/>
          <p:cNvSpPr/>
          <p:nvPr/>
        </p:nvSpPr>
        <p:spPr>
          <a:xfrm>
            <a:off x="6011863" y="4718050"/>
            <a:ext cx="1171575" cy="366713"/>
          </a:xfrm>
          <a:prstGeom prst="rect">
            <a:avLst/>
          </a:prstGeom>
          <a:solidFill>
            <a:srgbClr val="0000FF"/>
          </a:solidFill>
          <a:ln>
            <a:noFill/>
          </a:ln>
        </p:spPr>
        <p:txBody>
          <a:bodyPr>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solidFill>
                  <a:schemeClr val="bg1"/>
                </a:solidFill>
              </a:rPr>
              <a:t>  时 间</a:t>
            </a:r>
            <a:endParaRPr lang="zh-CN">
              <a:solidFill>
                <a:schemeClr val="bg1"/>
              </a:solidFill>
            </a:endParaRPr>
          </a:p>
        </p:txBody>
      </p:sp>
      <p:pic>
        <p:nvPicPr>
          <p:cNvPr id="52232" name="Picture 13"/>
          <p:cNvPicPr/>
          <p:nvPr>
            <p:ph idx="1"/>
          </p:nvPr>
        </p:nvPicPr>
        <p:blipFill>
          <a:blip r:embed="rId4"/>
          <a:stretch/>
        </p:blipFill>
        <p:spPr>
          <a:xfrm>
            <a:off x="323850" y="5229225"/>
            <a:ext cx="3924300" cy="896938"/>
          </a:xfrm>
          <a:prstGeom prst="rect">
            <a:avLst/>
          </a:prstGeom>
          <a:noFill/>
          <a:ln>
            <a:noFill/>
          </a:ln>
        </p:spPr>
      </p:pic>
      <p:pic>
        <p:nvPicPr>
          <p:cNvPr id="52233" name="Picture 15"/>
          <p:cNvPicPr/>
          <p:nvPr/>
        </p:nvPicPr>
        <p:blipFill>
          <a:blip r:embed="rId5"/>
          <a:stretch/>
        </p:blipFill>
        <p:spPr>
          <a:xfrm>
            <a:off x="4500563" y="5227638"/>
            <a:ext cx="4176712" cy="8651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3250"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sz="3200"/>
              <a:t>2</a:t>
            </a:r>
            <a:r>
              <a:rPr lang="zh-CN" sz="3200"/>
              <a:t>、物质的层次结构（微观、宏观和宇观）</a:t>
            </a:r>
            <a:endParaRPr lang="zh-CN" sz="3200"/>
          </a:p>
        </p:txBody>
      </p:sp>
      <p:pic>
        <p:nvPicPr>
          <p:cNvPr id="53251" name="Picture 5"/>
          <p:cNvPicPr/>
          <p:nvPr>
            <p:ph idx="1"/>
          </p:nvPr>
        </p:nvPicPr>
        <p:blipFill>
          <a:blip r:embed="rId2"/>
          <a:stretch/>
        </p:blipFill>
        <p:spPr>
          <a:xfrm>
            <a:off x="981075" y="1752600"/>
            <a:ext cx="3094038" cy="4267200"/>
          </a:xfrm>
          <a:prstGeom prst="rect">
            <a:avLst/>
          </a:prstGeom>
          <a:noFill/>
          <a:ln>
            <a:noFill/>
          </a:ln>
        </p:spPr>
      </p:pic>
      <p:pic>
        <p:nvPicPr>
          <p:cNvPr id="53252" name="Object 6"/>
          <p:cNvPicPr/>
          <p:nvPr>
            <p:ph idx="2"/>
          </p:nvPr>
        </p:nvPicPr>
        <p:blipFill>
          <a:blip r:embed="rId3"/>
          <a:stretch/>
        </p:blipFill>
        <p:spPr>
          <a:xfrm>
            <a:off x="4500563" y="2492375"/>
            <a:ext cx="3924300" cy="2935288"/>
          </a:xfrm>
          <a:prstGeom prst="rect">
            <a:avLst/>
          </a:prstGeom>
          <a:noFill/>
          <a:ln>
            <a:noFill/>
          </a:ln>
        </p:spPr>
      </p:pic>
      <p:sp>
        <p:nvSpPr>
          <p:cNvPr id="53253" name="AutoShape 8"/>
          <p:cNvSpPr/>
          <p:nvPr/>
        </p:nvSpPr>
        <p:spPr>
          <a:xfrm>
            <a:off x="8604250" y="2060575"/>
            <a:ext cx="914400" cy="609600"/>
          </a:xfrm>
          <a:prstGeom prst="wedgeRoundRectCallout">
            <a:avLst>
              <a:gd name="adj1" fmla="val -43750"/>
              <a:gd name="adj2" fmla="val 70000"/>
              <a:gd name="adj3" fmla="val 16667"/>
            </a:avLst>
          </a:prstGeom>
          <a:noFill/>
          <a:ln>
            <a:noFill/>
          </a:ln>
        </p:spPr>
        <p:txBody>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endParaRPr 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4274" name="Rectangle 6"/>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地月系和卫星系统</a:t>
            </a:r>
            <a:endParaRPr lang="zh-CN"/>
          </a:p>
        </p:txBody>
      </p:sp>
      <p:pic>
        <p:nvPicPr>
          <p:cNvPr id="54275" name="Picture 11"/>
          <p:cNvPicPr/>
          <p:nvPr>
            <p:ph idx="2"/>
          </p:nvPr>
        </p:nvPicPr>
        <p:blipFill>
          <a:blip r:embed="rId2"/>
          <a:stretch/>
        </p:blipFill>
        <p:spPr>
          <a:xfrm>
            <a:off x="4643438" y="1927225"/>
            <a:ext cx="3924300" cy="3917950"/>
          </a:xfrm>
          <a:prstGeom prst="rect">
            <a:avLst/>
          </a:prstGeom>
          <a:noFill/>
          <a:ln>
            <a:noFill/>
          </a:ln>
        </p:spPr>
      </p:pic>
      <p:pic>
        <p:nvPicPr>
          <p:cNvPr id="54276" name="Picture 15"/>
          <p:cNvPicPr/>
          <p:nvPr>
            <p:ph idx="1"/>
          </p:nvPr>
        </p:nvPicPr>
        <p:blipFill>
          <a:blip r:embed="rId3"/>
          <a:stretch/>
        </p:blipFill>
        <p:spPr>
          <a:xfrm>
            <a:off x="566738" y="1924050"/>
            <a:ext cx="3924300" cy="392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2290"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sp>
        <p:nvSpPr>
          <p:cNvPr id="12291"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en-US">
                <a:hlinkClick r:id="rId2"/>
              </a:rPr>
              <a:t>http://skytonight.com/</a:t>
            </a:r>
            <a:endParaRPr lang="en-US"/>
          </a:p>
          <a:p>
            <a:pPr lvl="0"/>
            <a:r>
              <a:rPr lang="en-US">
                <a:hlinkClick r:id="rId3"/>
              </a:rPr>
              <a:t>http://physics.fortlewis.edu/Astronomy/astronomy%20today/CHAISSON/NAV/FRAMESET/FRAME07/IDA07-00.HTM</a:t>
            </a:r>
            <a:r>
              <a:rPr lang="en-US"/>
              <a:t> (Astronomy Today, 4e)</a:t>
            </a:r>
            <a:endParaRPr 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5298"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太阳系、恒星和行星系统</a:t>
            </a:r>
            <a:endParaRPr lang="zh-CN"/>
          </a:p>
        </p:txBody>
      </p:sp>
      <p:pic>
        <p:nvPicPr>
          <p:cNvPr id="55299" name="Picture 6"/>
          <p:cNvPicPr/>
          <p:nvPr>
            <p:ph idx="1"/>
          </p:nvPr>
        </p:nvPicPr>
        <p:blipFill>
          <a:blip r:embed="rId2"/>
          <a:stretch/>
        </p:blipFill>
        <p:spPr>
          <a:xfrm>
            <a:off x="611188" y="1700213"/>
            <a:ext cx="8001000" cy="3167062"/>
          </a:xfrm>
          <a:prstGeom prst="rect">
            <a:avLst/>
          </a:prstGeom>
          <a:noFill/>
          <a:ln>
            <a:noFill/>
          </a:ln>
        </p:spPr>
      </p:pic>
      <p:sp>
        <p:nvSpPr>
          <p:cNvPr id="55300" name="AutoShape 9"/>
          <p:cNvSpPr/>
          <p:nvPr/>
        </p:nvSpPr>
        <p:spPr>
          <a:xfrm>
            <a:off x="2555875" y="5013325"/>
            <a:ext cx="4537075" cy="1223963"/>
          </a:xfrm>
          <a:prstGeom prst="wedgeRectCallout">
            <a:avLst>
              <a:gd name="adj1" fmla="val -30194"/>
              <a:gd name="adj2" fmla="val -59079"/>
            </a:avLst>
          </a:prstGeom>
          <a:solidFill>
            <a:srgbClr val="0000FF"/>
          </a:solidFill>
          <a:ln>
            <a:noFill/>
          </a:ln>
        </p:spPr>
        <p:txBody>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r>
              <a:rPr lang="zh-CN">
                <a:solidFill>
                  <a:schemeClr val="bg1"/>
                </a:solidFill>
              </a:rPr>
              <a:t>根据</a:t>
            </a:r>
            <a:r>
              <a:rPr lang="en-US">
                <a:solidFill>
                  <a:schemeClr val="bg1"/>
                </a:solidFill>
              </a:rPr>
              <a:t>2006</a:t>
            </a:r>
            <a:r>
              <a:rPr lang="zh-CN">
                <a:solidFill>
                  <a:schemeClr val="bg1"/>
                </a:solidFill>
              </a:rPr>
              <a:t>年布鲁塞尔召开的</a:t>
            </a:r>
            <a:r>
              <a:rPr lang="en-US">
                <a:solidFill>
                  <a:schemeClr val="bg1"/>
                </a:solidFill>
              </a:rPr>
              <a:t>IAU</a:t>
            </a:r>
            <a:r>
              <a:rPr lang="zh-CN">
                <a:solidFill>
                  <a:schemeClr val="bg1"/>
                </a:solidFill>
              </a:rPr>
              <a:t>大会决议，冥王星被降为</a:t>
            </a:r>
            <a:r>
              <a:rPr lang="en-US">
                <a:solidFill>
                  <a:schemeClr val="bg1"/>
                </a:solidFill>
              </a:rPr>
              <a:t>dwarf planet</a:t>
            </a:r>
            <a:r>
              <a:rPr lang="zh-CN">
                <a:solidFill>
                  <a:schemeClr val="bg1"/>
                </a:solidFill>
              </a:rPr>
              <a:t>，从而被排除在经典行星之外，现在只有</a:t>
            </a:r>
            <a:r>
              <a:rPr lang="en-US">
                <a:solidFill>
                  <a:schemeClr val="bg1"/>
                </a:solidFill>
              </a:rPr>
              <a:t>8</a:t>
            </a:r>
            <a:r>
              <a:rPr lang="zh-CN">
                <a:solidFill>
                  <a:schemeClr val="bg1"/>
                </a:solidFill>
              </a:rPr>
              <a:t>大经典行星。</a:t>
            </a:r>
            <a:endParaRPr lang="zh-CN">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632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Resolution 5A </a:t>
            </a:r>
            <a:endParaRPr lang="zh-CN"/>
          </a:p>
        </p:txBody>
      </p:sp>
      <p:sp>
        <p:nvSpPr>
          <p:cNvPr id="56323"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lnSpc>
                <a:spcPct val="80000"/>
              </a:lnSpc>
              <a:buNone/>
            </a:pPr>
            <a:r>
              <a:rPr lang="en-US" sz="1500"/>
              <a:t>     The IAU therefore resolves that planets and other bodies in our Solar System be defined into three distinct categories in the following way:</a:t>
            </a:r>
            <a:endParaRPr lang="en-US" sz="1500"/>
          </a:p>
          <a:p>
            <a:pPr lvl="0">
              <a:lnSpc>
                <a:spcPct val="80000"/>
              </a:lnSpc>
              <a:buNone/>
            </a:pPr>
            <a:r>
              <a:rPr lang="en-US" sz="1500"/>
              <a:t> (1) A planet[1] is a celestial body that (a) is in orbit around the Sun, (b) has sufficient mass for its self-gravity to overcome rigid body forces so that it assumes a hydrostatic equilibrium (nearly round) shape, and (c) has cleared the neighbourhood around its orbit. </a:t>
            </a:r>
            <a:endParaRPr lang="en-US" sz="1500"/>
          </a:p>
          <a:p>
            <a:pPr lvl="0">
              <a:lnSpc>
                <a:spcPct val="80000"/>
              </a:lnSpc>
              <a:buNone/>
            </a:pPr>
            <a:r>
              <a:rPr lang="en-US" sz="1500"/>
              <a:t>(2) A dwarf planet is a celestial body that (a) is in orbit around the Sun, (b ) has sufficient mass for its self-gravity to overcome rigid body forces so that it assumes a hydrostatic equilibrium (nearly round) shape[2], (c) has not cleared the neighbourhood around its orbit, and (d) is not a satellite. </a:t>
            </a:r>
            <a:endParaRPr lang="en-US" sz="1500"/>
          </a:p>
          <a:p>
            <a:pPr lvl="0">
              <a:lnSpc>
                <a:spcPct val="80000"/>
              </a:lnSpc>
              <a:buNone/>
            </a:pPr>
            <a:r>
              <a:rPr lang="en-US" sz="1500"/>
              <a:t>(3) All other objects[3] orbiting the Sun shall be referred to collectively as "Small Solar System Bodies". </a:t>
            </a:r>
            <a:endParaRPr lang="en-US" sz="1500"/>
          </a:p>
          <a:p>
            <a:pPr lvl="0">
              <a:lnSpc>
                <a:spcPct val="80000"/>
              </a:lnSpc>
              <a:buNone/>
            </a:pPr>
            <a:endParaRPr lang="en-US" sz="1500"/>
          </a:p>
          <a:p>
            <a:pPr lvl="0">
              <a:lnSpc>
                <a:spcPct val="80000"/>
              </a:lnSpc>
              <a:buNone/>
            </a:pPr>
            <a:r>
              <a:rPr lang="en-US" sz="1500"/>
              <a:t>---------------------------------------------------------------------</a:t>
            </a:r>
            <a:endParaRPr lang="en-US" sz="1500"/>
          </a:p>
          <a:p>
            <a:pPr lvl="0">
              <a:lnSpc>
                <a:spcPct val="80000"/>
              </a:lnSpc>
              <a:buNone/>
            </a:pPr>
            <a:r>
              <a:rPr lang="en-US" sz="1500"/>
              <a:t>[1] The eight planets are: Mercury, Venus, Earth, Mars, Jupiter, Saturn, Uranus, and Neptune. </a:t>
            </a:r>
            <a:endParaRPr lang="en-US" sz="1500"/>
          </a:p>
          <a:p>
            <a:pPr lvl="0">
              <a:lnSpc>
                <a:spcPct val="80000"/>
              </a:lnSpc>
              <a:buNone/>
            </a:pPr>
            <a:r>
              <a:rPr lang="en-US" sz="1500"/>
              <a:t>[2] An IAU process will be established to assign borderline objects into either dwarf planet and other categories. </a:t>
            </a:r>
            <a:endParaRPr lang="en-US" sz="1500"/>
          </a:p>
          <a:p>
            <a:pPr lvl="0">
              <a:lnSpc>
                <a:spcPct val="80000"/>
              </a:lnSpc>
              <a:buNone/>
            </a:pPr>
            <a:r>
              <a:rPr lang="en-US" sz="1500"/>
              <a:t>[3] These currently include most of the Solar System asteroids, most Trans-Nep tunian Objects (TNOs), comets, and other small bodies. </a:t>
            </a:r>
            <a:endParaRPr lang="en-US" sz="15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7346"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Resolution 5B </a:t>
            </a:r>
            <a:endParaRPr lang="zh-CN"/>
          </a:p>
        </p:txBody>
      </p:sp>
      <p:sp>
        <p:nvSpPr>
          <p:cNvPr id="57347"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marL="571500" lvl="0" indent="-571500">
              <a:buNone/>
            </a:pPr>
            <a:r>
              <a:rPr lang="en-US" sz="2600"/>
              <a:t>Insert the word "classical" before the word "planet" in Resolution 5A, Section (1), and footnote 1. Thus reading: </a:t>
            </a:r>
            <a:endParaRPr lang="en-US" sz="2600"/>
          </a:p>
          <a:p>
            <a:pPr marL="571500" lvl="0" indent="-571500">
              <a:buNone/>
            </a:pPr>
            <a:r>
              <a:rPr lang="en-US" sz="2600"/>
              <a:t>(1) A classical planet[1] is a celestial body . . .  and </a:t>
            </a:r>
            <a:endParaRPr lang="en-US" sz="2600"/>
          </a:p>
          <a:p>
            <a:pPr marL="571500" lvl="0" indent="-571500">
              <a:buNone/>
            </a:pPr>
            <a:r>
              <a:rPr lang="en-US" sz="2600"/>
              <a:t>-------------------------------</a:t>
            </a:r>
            <a:endParaRPr lang="en-US" sz="2600"/>
          </a:p>
          <a:p>
            <a:pPr marL="571500" lvl="0" indent="-571500">
              <a:buNone/>
            </a:pPr>
            <a:r>
              <a:rPr lang="en-US" sz="2600"/>
              <a:t>[1] The eight classical planets are: Mercury, Venus, Earth, Mars, Jupiter, Saturn, Uranus, and Neptune. </a:t>
            </a:r>
            <a:endParaRPr lang="zh-CN" sz="2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8370"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IAU Resolution: Pluto</a:t>
            </a:r>
            <a:endParaRPr lang="zh-CN"/>
          </a:p>
        </p:txBody>
      </p:sp>
      <p:sp>
        <p:nvSpPr>
          <p:cNvPr id="58371"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buNone/>
            </a:pPr>
            <a:r>
              <a:rPr lang="en-US" sz="2600"/>
              <a:t>Resolution 6A </a:t>
            </a:r>
            <a:endParaRPr lang="en-US" sz="2600"/>
          </a:p>
          <a:p>
            <a:pPr lvl="0">
              <a:buNone/>
            </a:pPr>
            <a:r>
              <a:rPr lang="en-US" sz="2600"/>
              <a:t>    The IAU further resolves: Pluto is a dwarf planet by the above definition and is recognized as the prototype of a new category of trans-Neptunian objects. </a:t>
            </a:r>
            <a:endParaRPr lang="en-US" sz="2600"/>
          </a:p>
          <a:p>
            <a:pPr lvl="0">
              <a:buNone/>
            </a:pPr>
            <a:r>
              <a:rPr lang="en-US" sz="2600"/>
              <a:t>Resolution 6B </a:t>
            </a:r>
            <a:endParaRPr lang="en-US" sz="2600"/>
          </a:p>
          <a:p>
            <a:pPr lvl="0">
              <a:buNone/>
            </a:pPr>
            <a:r>
              <a:rPr lang="en-US" sz="2600"/>
              <a:t>    The following sentence is added to Resolution 6A: This category is to be called "plutonian objects." </a:t>
            </a:r>
            <a:endParaRPr lang="zh-CN" sz="2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59394"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恒星集团</a:t>
            </a:r>
            <a:endParaRPr lang="zh-CN"/>
          </a:p>
        </p:txBody>
      </p:sp>
      <p:sp>
        <p:nvSpPr>
          <p:cNvPr id="59395" name="Rectangle 9"/>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lnSpc>
                <a:spcPct val="80000"/>
              </a:lnSpc>
            </a:pPr>
            <a:r>
              <a:rPr lang="zh-CN" sz="2100"/>
              <a:t>恒星有集群的趋向。</a:t>
            </a:r>
            <a:endParaRPr lang="zh-CN" sz="2100"/>
          </a:p>
          <a:p>
            <a:pPr lvl="0">
              <a:lnSpc>
                <a:spcPct val="80000"/>
              </a:lnSpc>
            </a:pPr>
            <a:r>
              <a:rPr lang="zh-CN" sz="2100"/>
              <a:t>最简单的恒星系统是两颗相互绕转的双星，质量大的是主星，质量小的是伴星。两子星之间除引力作用之外，还有更密切的物理联系，比如物质交换。</a:t>
            </a:r>
            <a:endParaRPr lang="zh-CN" sz="2100"/>
          </a:p>
          <a:p>
            <a:pPr lvl="0">
              <a:lnSpc>
                <a:spcPct val="80000"/>
              </a:lnSpc>
            </a:pPr>
            <a:r>
              <a:rPr lang="zh-CN" sz="2100"/>
              <a:t>有两颗以上恒星组成的恒星集团称为聚星，也成为多合星。</a:t>
            </a:r>
            <a:endParaRPr lang="zh-CN" sz="2100"/>
          </a:p>
          <a:p>
            <a:pPr lvl="0">
              <a:lnSpc>
                <a:spcPct val="80000"/>
              </a:lnSpc>
            </a:pPr>
            <a:r>
              <a:rPr lang="zh-CN" sz="2100"/>
              <a:t>当在一起绕转的恒星超过十颗时称为星团。星团成员对于周围的场星通常有整体的运动。星团分为球状星团和疏散星团。疏散星团成员星比较少，在十几到几百颗之间，外形不规则，大多分布在银道附近。球状星团是银河系中恒星分布最密集的地方，这里恒星分布的平均密度比太阳附近恒星分布的密度约大</a:t>
            </a:r>
            <a:r>
              <a:rPr lang="en-US" sz="2100"/>
              <a:t>50</a:t>
            </a:r>
            <a:r>
              <a:rPr lang="zh-CN" sz="2100"/>
              <a:t>倍，中心密度则大到</a:t>
            </a:r>
            <a:r>
              <a:rPr lang="en-US" sz="2100"/>
              <a:t>1000</a:t>
            </a:r>
            <a:r>
              <a:rPr lang="zh-CN" sz="2100"/>
              <a:t>倍左右。球状星团成员星通常达几万到上千万颗，形状规则。在业已发现的约</a:t>
            </a:r>
            <a:r>
              <a:rPr lang="en-US" sz="2100"/>
              <a:t>121</a:t>
            </a:r>
            <a:r>
              <a:rPr lang="zh-CN" sz="2100"/>
              <a:t>个球状星团中，约有</a:t>
            </a:r>
            <a:r>
              <a:rPr lang="en-US" sz="2100"/>
              <a:t>30</a:t>
            </a:r>
            <a:r>
              <a:rPr lang="zh-CN" sz="2100"/>
              <a:t>个在人马座中（银心），其余的分布在银河系边缘，围绕银心形成形成一个近乎球状的晕轮。球状星团的年龄一般要疏散星团的年龄大得多。</a:t>
            </a:r>
            <a:endParaRPr lang="zh-CN" sz="2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0418" name="Picture 5"/>
          <p:cNvPicPr/>
          <p:nvPr/>
        </p:nvPicPr>
        <p:blipFill>
          <a:blip r:embed="rId2"/>
          <a:stretch/>
        </p:blipFill>
        <p:spPr>
          <a:xfrm>
            <a:off x="611188" y="2060575"/>
            <a:ext cx="4953000" cy="3714750"/>
          </a:xfrm>
          <a:prstGeom prst="rect">
            <a:avLst/>
          </a:prstGeom>
          <a:noFill/>
          <a:ln>
            <a:noFill/>
          </a:ln>
        </p:spPr>
      </p:pic>
      <p:sp>
        <p:nvSpPr>
          <p:cNvPr id="60419" name="Rectangle 7"/>
          <p:cNvSpPr/>
          <p:nvPr/>
        </p:nvSpPr>
        <p:spPr>
          <a:xfrm>
            <a:off x="6659563" y="3716338"/>
            <a:ext cx="1636712" cy="366712"/>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latin typeface="Times New Roman"/>
              </a:rPr>
              <a:t>英仙座双星团</a:t>
            </a:r>
            <a:r>
              <a:rPr lang="zh-CN"/>
              <a:t> </a:t>
            </a:r>
            <a:endParaRPr 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1442" name="Picture 5"/>
          <p:cNvPicPr/>
          <p:nvPr/>
        </p:nvPicPr>
        <p:blipFill>
          <a:blip r:embed="rId2"/>
          <a:stretch/>
        </p:blipFill>
        <p:spPr>
          <a:xfrm>
            <a:off x="539750" y="1844675"/>
            <a:ext cx="4953000" cy="3714750"/>
          </a:xfrm>
          <a:prstGeom prst="rect">
            <a:avLst/>
          </a:prstGeom>
          <a:noFill/>
          <a:ln>
            <a:noFill/>
          </a:ln>
        </p:spPr>
      </p:pic>
      <p:sp>
        <p:nvSpPr>
          <p:cNvPr id="61443" name="Rectangle 6"/>
          <p:cNvSpPr/>
          <p:nvPr/>
        </p:nvSpPr>
        <p:spPr>
          <a:xfrm>
            <a:off x="5867400" y="2924175"/>
            <a:ext cx="2322513" cy="641350"/>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昴星团及其反射星云</a:t>
            </a:r>
            <a:br>
              <a:rPr lang="zh-CN"/>
            </a:br>
            <a:r>
              <a:rPr lang="zh-CN"/>
              <a:t>（年轻的疏散星团） </a:t>
            </a:r>
            <a:endParaRPr 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2466" name="Picture 5"/>
          <p:cNvPicPr/>
          <p:nvPr/>
        </p:nvPicPr>
        <p:blipFill>
          <a:blip r:embed="rId2"/>
          <a:stretch/>
        </p:blipFill>
        <p:spPr>
          <a:xfrm>
            <a:off x="755650" y="1844675"/>
            <a:ext cx="4953000" cy="3714750"/>
          </a:xfrm>
          <a:prstGeom prst="rect">
            <a:avLst/>
          </a:prstGeom>
          <a:noFill/>
          <a:ln>
            <a:noFill/>
          </a:ln>
        </p:spPr>
      </p:pic>
      <p:sp>
        <p:nvSpPr>
          <p:cNvPr id="62467" name="Rectangle 6"/>
          <p:cNvSpPr/>
          <p:nvPr/>
        </p:nvSpPr>
        <p:spPr>
          <a:xfrm>
            <a:off x="6011863" y="2349500"/>
            <a:ext cx="2266950" cy="1465263"/>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疏散星团</a:t>
            </a:r>
            <a:r>
              <a:rPr lang="en-US"/>
              <a:t>NGC3293</a:t>
            </a:r>
            <a:br>
              <a:rPr lang="en-US"/>
            </a:br>
            <a:r>
              <a:rPr lang="zh-CN"/>
              <a:t>（星团中的橙色亮星正在迅速变老，很可能是星团中下一个超新星） </a:t>
            </a:r>
            <a:endParaRPr 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3490" name="Picture 5"/>
          <p:cNvPicPr/>
          <p:nvPr/>
        </p:nvPicPr>
        <p:blipFill>
          <a:blip r:embed="rId2"/>
          <a:stretch/>
        </p:blipFill>
        <p:spPr>
          <a:xfrm>
            <a:off x="684213" y="1916113"/>
            <a:ext cx="4953000" cy="3714750"/>
          </a:xfrm>
          <a:prstGeom prst="rect">
            <a:avLst/>
          </a:prstGeom>
          <a:noFill/>
          <a:ln>
            <a:noFill/>
          </a:ln>
        </p:spPr>
      </p:pic>
      <p:sp>
        <p:nvSpPr>
          <p:cNvPr id="63491" name="Rectangle 6"/>
          <p:cNvSpPr/>
          <p:nvPr/>
        </p:nvSpPr>
        <p:spPr>
          <a:xfrm>
            <a:off x="6227763" y="2852738"/>
            <a:ext cx="2016125" cy="11906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疏散星团</a:t>
            </a:r>
            <a:r>
              <a:rPr lang="en-US"/>
              <a:t>NGC2682(M67)</a:t>
            </a:r>
            <a:br>
              <a:rPr lang="en-US"/>
            </a:br>
            <a:r>
              <a:rPr lang="zh-CN"/>
              <a:t>最老的疏散星团之一，年龄</a:t>
            </a:r>
            <a:r>
              <a:rPr lang="en-US"/>
              <a:t>100</a:t>
            </a:r>
            <a:r>
              <a:rPr lang="zh-CN"/>
              <a:t>亿年 </a:t>
            </a:r>
            <a:endParaRPr 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4514" name="Picture 5"/>
          <p:cNvPicPr/>
          <p:nvPr/>
        </p:nvPicPr>
        <p:blipFill>
          <a:blip r:embed="rId2"/>
          <a:stretch/>
        </p:blipFill>
        <p:spPr>
          <a:xfrm>
            <a:off x="482600" y="2019300"/>
            <a:ext cx="4953000" cy="3714750"/>
          </a:xfrm>
          <a:prstGeom prst="rect">
            <a:avLst/>
          </a:prstGeom>
          <a:noFill/>
          <a:ln>
            <a:noFill/>
          </a:ln>
        </p:spPr>
      </p:pic>
      <p:sp>
        <p:nvSpPr>
          <p:cNvPr id="64515" name="Rectangle 6"/>
          <p:cNvSpPr/>
          <p:nvPr/>
        </p:nvSpPr>
        <p:spPr>
          <a:xfrm>
            <a:off x="0" y="-1092200"/>
            <a:ext cx="9144000" cy="0"/>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endParaRPr lang="zh-CN"/>
          </a:p>
        </p:txBody>
      </p:sp>
      <p:graphicFrame>
        <p:nvGraphicFramePr>
          <p:cNvPr id="64516" name="Group 36"/>
          <p:cNvGraphicFramePr/>
          <p:nvPr/>
        </p:nvGraphicFramePr>
        <p:xfrm>
          <a:off x="5651500" y="2420938"/>
          <a:ext cx="3097212" cy="2651738"/>
        </p:xfrm>
        <a:graphic>
          <a:graphicData uri="http://schemas.openxmlformats.org/drawingml/2006/table">
            <a:tbl>
              <a:tblGrid>
                <a:gridCol w="3097212"/>
              </a:tblGrid>
              <a:tr h="2651125">
                <a:tc>
                  <a:txBody>
                    <a:bodyPr tIns="45709" bIns="45709"/>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r>
                        <a:rPr lang="zh-CN" sz="2400">
                          <a:latin typeface="Times New Roman"/>
                          <a:ea typeface="ˎ̥"/>
                        </a:rPr>
                        <a:t>玫瑰星云和疏散星团</a:t>
                      </a:r>
                      <a:r>
                        <a:rPr lang="en-US" sz="2400">
                          <a:latin typeface="Times New Roman"/>
                          <a:ea typeface="ˎ̥"/>
                        </a:rPr>
                        <a:t>NGC2244</a:t>
                      </a:r>
                      <a:br>
                        <a:rPr lang="en-US" sz="2400">
                          <a:latin typeface="Times New Roman"/>
                          <a:ea typeface="ˎ̥"/>
                        </a:rPr>
                      </a:br>
                      <a:r>
                        <a:rPr lang="en-US" sz="2400">
                          <a:latin typeface="Times New Roman"/>
                          <a:ea typeface="ˎ̥"/>
                        </a:rPr>
                        <a:t>(</a:t>
                      </a:r>
                      <a:r>
                        <a:rPr lang="zh-CN" sz="2400">
                          <a:latin typeface="Times New Roman"/>
                          <a:ea typeface="ˎ̥"/>
                        </a:rPr>
                        <a:t>玫瑰星云看起来像玫瑰花，一百万年前疏散星团</a:t>
                      </a:r>
                      <a:r>
                        <a:rPr lang="en-US" sz="2400">
                          <a:latin typeface="Times New Roman"/>
                          <a:ea typeface="ˎ̥"/>
                        </a:rPr>
                        <a:t>NGC2244</a:t>
                      </a:r>
                      <a:r>
                        <a:rPr lang="zh-CN" sz="2400">
                          <a:latin typeface="Times New Roman"/>
                          <a:ea typeface="ˎ̥"/>
                        </a:rPr>
                        <a:t>在其间形成，并使星云明亮可见</a:t>
                      </a:r>
                      <a:r>
                        <a:rPr lang="en-US" sz="2400">
                          <a:latin typeface="Times New Roman"/>
                          <a:ea typeface="ˎ̥"/>
                        </a:rPr>
                        <a:t>)</a:t>
                      </a:r>
                      <a:endParaRPr lang="en-US" sz="2400">
                        <a:latin typeface="Times New Roman"/>
                      </a:endParaRPr>
                    </a:p>
                  </a:txBody>
                  <a:tcPr marT="45709" marB="45709">
                    <a:lnL>
                      <a:noFill/>
                    </a:lnL>
                    <a:lnR>
                      <a:noFill/>
                    </a:lnR>
                    <a:lnT>
                      <a:noFill/>
                    </a:lnT>
                    <a:lnB>
                      <a:noFill/>
                    </a:lnB>
                    <a:noFill/>
                  </a:tcPr>
                </a:tc>
              </a:tr>
            </a:tbl>
          </a:graphicData>
        </a:graphic>
      </p:graphicFrame>
      <p:sp>
        <p:nvSpPr>
          <p:cNvPr id="64518" name="Rectangle 18"/>
          <p:cNvSpPr/>
          <p:nvPr/>
        </p:nvSpPr>
        <p:spPr>
          <a:xfrm>
            <a:off x="4479925" y="7326313"/>
            <a:ext cx="184150" cy="625475"/>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endParaRPr lang="zh-CN" sz="1100">
              <a:latin typeface="Times New Roman"/>
            </a:endParaRPr>
          </a:p>
          <a:p>
            <a:pPr marL="0" lvl="0" indent="0" algn="ctr"/>
            <a:endParaRPr lang="zh-CN" sz="2400">
              <a:latin typeface="Times New Roman"/>
            </a:endParaRPr>
          </a:p>
        </p:txBody>
      </p:sp>
      <p:sp>
        <p:nvSpPr>
          <p:cNvPr id="64519" name="Rectangle 19"/>
          <p:cNvSpPr/>
          <p:nvPr/>
        </p:nvSpPr>
        <p:spPr>
          <a:xfrm>
            <a:off x="0" y="-1092200"/>
            <a:ext cx="9144000" cy="0"/>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endParaRPr lang="zh-CN"/>
          </a:p>
        </p:txBody>
      </p:sp>
      <p:sp>
        <p:nvSpPr>
          <p:cNvPr id="64520" name="Rectangle 31"/>
          <p:cNvSpPr/>
          <p:nvPr/>
        </p:nvSpPr>
        <p:spPr>
          <a:xfrm>
            <a:off x="4479925" y="7326313"/>
            <a:ext cx="184150" cy="625475"/>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endParaRPr lang="zh-CN" sz="1100">
              <a:latin typeface="Times New Roman"/>
            </a:endParaRPr>
          </a:p>
          <a:p>
            <a:pPr marL="0" lvl="0" indent="0" algn="ctr"/>
            <a:endParaRPr lang="zh-CN" sz="2400">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3314" name="Rectangle 2"/>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lgn="ctr"/>
            <a:r>
              <a:rPr lang="zh-CN" sz="4000"/>
              <a:t>第  一  章</a:t>
            </a:r>
            <a:endParaRPr lang="zh-CN" sz="4000"/>
          </a:p>
        </p:txBody>
      </p:sp>
      <p:sp>
        <p:nvSpPr>
          <p:cNvPr id="13315" name="Rectangle 3"/>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zh-CN" sz="2800"/>
              <a:t>绪         论</a:t>
            </a:r>
            <a:endParaRPr 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5538" name="Picture 5">
            <a:hlinkClick r:id="rId3"/>
          </p:cNvPr>
          <p:cNvPicPr/>
          <p:nvPr/>
        </p:nvPicPr>
        <p:blipFill>
          <a:blip r:embed="rId2"/>
          <a:stretch/>
        </p:blipFill>
        <p:spPr>
          <a:xfrm>
            <a:off x="611188" y="1887538"/>
            <a:ext cx="4752975" cy="4062412"/>
          </a:xfrm>
          <a:prstGeom prst="rect">
            <a:avLst/>
          </a:prstGeom>
          <a:noFill/>
          <a:ln>
            <a:noFill/>
          </a:ln>
        </p:spPr>
      </p:pic>
      <p:sp>
        <p:nvSpPr>
          <p:cNvPr id="65539" name="Rectangle 6"/>
          <p:cNvSpPr/>
          <p:nvPr/>
        </p:nvSpPr>
        <p:spPr>
          <a:xfrm>
            <a:off x="5435600" y="3246438"/>
            <a:ext cx="3203575" cy="11906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NGC5139 is also known as Omega Centauri, the largest and brightest globular in our skies. </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6562" name="Picture 5">
            <a:hlinkClick r:id="rId3"/>
          </p:cNvPr>
          <p:cNvPicPr/>
          <p:nvPr/>
        </p:nvPicPr>
        <p:blipFill>
          <a:blip r:embed="rId2"/>
          <a:stretch/>
        </p:blipFill>
        <p:spPr>
          <a:xfrm>
            <a:off x="539750" y="1916113"/>
            <a:ext cx="4876800" cy="3760787"/>
          </a:xfrm>
          <a:prstGeom prst="rect">
            <a:avLst/>
          </a:prstGeom>
          <a:noFill/>
          <a:ln>
            <a:noFill/>
          </a:ln>
        </p:spPr>
      </p:pic>
      <p:sp>
        <p:nvSpPr>
          <p:cNvPr id="66563" name="Rectangle 6"/>
          <p:cNvSpPr/>
          <p:nvPr/>
        </p:nvSpPr>
        <p:spPr>
          <a:xfrm>
            <a:off x="5562600" y="2625725"/>
            <a:ext cx="3402013" cy="173990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M3 is one of the nicest globular clusters to grace the northern skies. It is located in the constellation Canes Venatici. </a:t>
            </a:r>
            <a:endParaRPr lang="en-US"/>
          </a:p>
          <a:p>
            <a:pPr marL="0" lvl="0" indent="0"/>
            <a:r>
              <a:rPr lang="en-US"/>
              <a:t>(NGC5272</a:t>
            </a:r>
            <a:r>
              <a:rPr lang="zh-CN"/>
              <a:t>，在猎犬座</a:t>
            </a:r>
            <a:r>
              <a:rPr lang="en-US"/>
              <a:t>)</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67586" name="Picture 5"/>
          <p:cNvPicPr/>
          <p:nvPr/>
        </p:nvPicPr>
        <p:blipFill>
          <a:blip r:embed="rId2"/>
          <a:stretch/>
        </p:blipFill>
        <p:spPr>
          <a:xfrm>
            <a:off x="611188" y="1916113"/>
            <a:ext cx="3384550" cy="3384550"/>
          </a:xfrm>
          <a:prstGeom prst="rect">
            <a:avLst/>
          </a:prstGeom>
          <a:noFill/>
          <a:ln>
            <a:noFill/>
          </a:ln>
        </p:spPr>
      </p:pic>
      <p:sp>
        <p:nvSpPr>
          <p:cNvPr id="67587" name="Text Box 8"/>
          <p:cNvSpPr/>
          <p:nvPr/>
        </p:nvSpPr>
        <p:spPr>
          <a:xfrm>
            <a:off x="5632450" y="3443288"/>
            <a:ext cx="2533650" cy="641350"/>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球状星团</a:t>
            </a:r>
            <a:r>
              <a:rPr lang="en-US">
                <a:latin typeface="Arial"/>
              </a:rPr>
              <a:t>——</a:t>
            </a:r>
            <a:r>
              <a:rPr lang="zh-CN"/>
              <a:t>杜鹃</a:t>
            </a:r>
            <a:r>
              <a:rPr lang="en-US"/>
              <a:t>47</a:t>
            </a:r>
            <a:r>
              <a:rPr lang="zh-CN"/>
              <a:t>，</a:t>
            </a:r>
            <a:endParaRPr lang="zh-CN"/>
          </a:p>
          <a:p>
            <a:pPr marL="0" lvl="0" indent="0"/>
            <a:r>
              <a:rPr lang="en-US"/>
              <a:t>NGC104</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68610"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银河系和星系</a:t>
            </a:r>
            <a:endParaRPr lang="zh-CN"/>
          </a:p>
        </p:txBody>
      </p:sp>
      <p:sp>
        <p:nvSpPr>
          <p:cNvPr id="68611"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a:t>星系是包含了几亿至几十亿颗恒星以及无数双星、聚星、星团的庞大恒星系统。太阳所在的星系成为银河系。</a:t>
            </a:r>
            <a:endParaRPr lang="zh-CN"/>
          </a:p>
          <a:p>
            <a:pPr lvl="0"/>
            <a:r>
              <a:rPr lang="zh-CN"/>
              <a:t>河外星系按形态大致分为旋涡星系、棒旋星系、椭圆星系和不规则星系。银河系是一个漩涡星系。</a:t>
            </a:r>
            <a:endParaRPr 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69634"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银河系和星系</a:t>
            </a:r>
            <a:endParaRPr lang="zh-CN"/>
          </a:p>
        </p:txBody>
      </p:sp>
      <p:pic>
        <p:nvPicPr>
          <p:cNvPr id="69635" name="Picture 5"/>
          <p:cNvPicPr/>
          <p:nvPr>
            <p:ph idx="1"/>
          </p:nvPr>
        </p:nvPicPr>
        <p:blipFill>
          <a:blip r:embed="rId2"/>
          <a:stretch/>
        </p:blipFill>
        <p:spPr>
          <a:xfrm>
            <a:off x="539750" y="2430463"/>
            <a:ext cx="3924300" cy="2943225"/>
          </a:xfrm>
          <a:prstGeom prst="rect">
            <a:avLst/>
          </a:prstGeom>
          <a:noFill/>
          <a:ln>
            <a:noFill/>
          </a:ln>
        </p:spPr>
      </p:pic>
      <p:sp>
        <p:nvSpPr>
          <p:cNvPr id="69636" name="Text Box 7"/>
          <p:cNvSpPr/>
          <p:nvPr/>
        </p:nvSpPr>
        <p:spPr>
          <a:xfrm>
            <a:off x="1403350" y="5516563"/>
            <a:ext cx="869950" cy="366712"/>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银河系</a:t>
            </a:r>
            <a:endParaRPr lang="zh-CN"/>
          </a:p>
        </p:txBody>
      </p:sp>
      <p:pic>
        <p:nvPicPr>
          <p:cNvPr id="69637" name="Picture 9"/>
          <p:cNvPicPr/>
          <p:nvPr>
            <p:ph idx="2"/>
          </p:nvPr>
        </p:nvPicPr>
        <p:blipFill>
          <a:blip r:embed="rId3"/>
          <a:stretch/>
        </p:blipFill>
        <p:spPr>
          <a:xfrm>
            <a:off x="4787900" y="2424113"/>
            <a:ext cx="3679825" cy="2949575"/>
          </a:xfrm>
          <a:prstGeom prst="rect">
            <a:avLst/>
          </a:prstGeom>
          <a:noFill/>
          <a:ln>
            <a:noFill/>
          </a:ln>
        </p:spPr>
      </p:pic>
      <p:sp>
        <p:nvSpPr>
          <p:cNvPr id="69638" name="Text Box 11"/>
          <p:cNvSpPr/>
          <p:nvPr/>
        </p:nvSpPr>
        <p:spPr>
          <a:xfrm>
            <a:off x="5778500" y="5516563"/>
            <a:ext cx="1098550" cy="366712"/>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仙女星系</a:t>
            </a:r>
            <a:endParaRPr 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0658" name="Picture 5"/>
          <p:cNvPicPr/>
          <p:nvPr/>
        </p:nvPicPr>
        <p:blipFill>
          <a:blip r:embed="rId2"/>
          <a:stretch/>
        </p:blipFill>
        <p:spPr>
          <a:xfrm>
            <a:off x="755650" y="1989138"/>
            <a:ext cx="3790950" cy="3505200"/>
          </a:xfrm>
          <a:prstGeom prst="rect">
            <a:avLst/>
          </a:prstGeom>
          <a:noFill/>
          <a:ln>
            <a:noFill/>
          </a:ln>
        </p:spPr>
      </p:pic>
      <p:sp>
        <p:nvSpPr>
          <p:cNvPr id="70659" name="Rectangle 6"/>
          <p:cNvSpPr/>
          <p:nvPr/>
        </p:nvSpPr>
        <p:spPr>
          <a:xfrm>
            <a:off x="4716463" y="2852738"/>
            <a:ext cx="3884612" cy="11906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这张哈勃图像是</a:t>
            </a:r>
            <a:r>
              <a:rPr lang="en-US"/>
              <a:t>2005</a:t>
            </a:r>
            <a:r>
              <a:rPr lang="zh-CN"/>
              <a:t>年</a:t>
            </a:r>
            <a:r>
              <a:rPr lang="en-US"/>
              <a:t>8,9</a:t>
            </a:r>
            <a:r>
              <a:rPr lang="zh-CN"/>
              <a:t>月拍摄的。</a:t>
            </a:r>
            <a:r>
              <a:rPr lang="en-US"/>
              <a:t>NGC1309</a:t>
            </a:r>
            <a:r>
              <a:rPr lang="zh-CN"/>
              <a:t>位于距离我们地球１亿光年远的地方。它是波江座中</a:t>
            </a:r>
            <a:r>
              <a:rPr lang="en-US"/>
              <a:t>200</a:t>
            </a:r>
            <a:r>
              <a:rPr lang="zh-CN"/>
              <a:t>颗星系中的一颗。 </a:t>
            </a:r>
            <a:endParaRPr 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1682" name="Picture 5"/>
          <p:cNvPicPr/>
          <p:nvPr>
            <p:ph idx="0"/>
          </p:nvPr>
        </p:nvPicPr>
        <p:blipFill>
          <a:blip r:embed="rId2"/>
          <a:stretch/>
        </p:blipFill>
        <p:spPr>
          <a:xfrm>
            <a:off x="684213" y="1989138"/>
            <a:ext cx="4319587" cy="3455987"/>
          </a:xfrm>
          <a:prstGeom prst="rect">
            <a:avLst/>
          </a:prstGeom>
          <a:noFill/>
          <a:ln>
            <a:noFill/>
          </a:ln>
        </p:spPr>
      </p:pic>
      <p:sp>
        <p:nvSpPr>
          <p:cNvPr id="71683" name="Text Box 6"/>
          <p:cNvSpPr/>
          <p:nvPr/>
        </p:nvSpPr>
        <p:spPr>
          <a:xfrm>
            <a:off x="5632450" y="2868613"/>
            <a:ext cx="3114675" cy="1465262"/>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由哈勃空间望远镜于</a:t>
            </a:r>
            <a:r>
              <a:rPr lang="en-US"/>
              <a:t>2004</a:t>
            </a:r>
            <a:r>
              <a:rPr lang="zh-CN"/>
              <a:t>年</a:t>
            </a:r>
            <a:endParaRPr lang="zh-CN"/>
          </a:p>
          <a:p>
            <a:pPr marL="0" lvl="0" indent="0"/>
            <a:r>
              <a:rPr lang="en-US"/>
              <a:t>9</a:t>
            </a:r>
            <a:r>
              <a:rPr lang="zh-CN"/>
              <a:t>月拍摄的一系列照片拼接而</a:t>
            </a:r>
            <a:endParaRPr lang="zh-CN"/>
          </a:p>
          <a:p>
            <a:pPr marL="0" lvl="0" indent="0"/>
            <a:r>
              <a:rPr lang="zh-CN"/>
              <a:t>成，</a:t>
            </a:r>
            <a:r>
              <a:rPr lang="en-US"/>
              <a:t>NGC1300</a:t>
            </a:r>
            <a:r>
              <a:rPr lang="zh-CN"/>
              <a:t>的直径大约</a:t>
            </a:r>
            <a:endParaRPr lang="zh-CN"/>
          </a:p>
          <a:p>
            <a:pPr marL="0" lvl="0" indent="0"/>
            <a:r>
              <a:rPr lang="en-US"/>
              <a:t>6900</a:t>
            </a:r>
            <a:r>
              <a:rPr lang="zh-CN"/>
              <a:t>光年（</a:t>
            </a:r>
            <a:r>
              <a:rPr lang="en-US"/>
              <a:t>21Mpc</a:t>
            </a:r>
            <a:r>
              <a:rPr lang="zh-CN"/>
              <a:t>），位于</a:t>
            </a:r>
            <a:endParaRPr lang="zh-CN"/>
          </a:p>
          <a:p>
            <a:pPr marL="0" lvl="0" indent="0"/>
            <a:r>
              <a:rPr lang="zh-CN"/>
              <a:t>波江座。</a:t>
            </a:r>
            <a:endParaRPr 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72706" name="Rectangle 6"/>
          <p:cNvSpPr/>
          <p:nvPr/>
        </p:nvSpPr>
        <p:spPr>
          <a:xfrm>
            <a:off x="395288" y="5084763"/>
            <a:ext cx="2881312" cy="1465262"/>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lgn="ctr"/>
            <a:r>
              <a:rPr lang="zh-CN"/>
              <a:t>巨椭圆星系</a:t>
            </a:r>
            <a:r>
              <a:rPr lang="en-US"/>
              <a:t>M87</a:t>
            </a:r>
            <a:r>
              <a:rPr lang="zh-CN"/>
              <a:t>。澳大利亚的英－澳天文台</a:t>
            </a:r>
            <a:r>
              <a:rPr lang="en-US"/>
              <a:t>(Anglo-Australian Observatory)</a:t>
            </a:r>
            <a:r>
              <a:rPr lang="zh-CN"/>
              <a:t>拍摄 </a:t>
            </a:r>
            <a:r>
              <a:rPr lang="en-US"/>
              <a:t>M87</a:t>
            </a:r>
            <a:r>
              <a:rPr lang="zh-CN"/>
              <a:t>，呈圆球型或椭球型。</a:t>
            </a:r>
            <a:endParaRPr lang="zh-CN"/>
          </a:p>
        </p:txBody>
      </p:sp>
      <p:pic>
        <p:nvPicPr>
          <p:cNvPr id="72707" name="Picture 8"/>
          <p:cNvPicPr/>
          <p:nvPr/>
        </p:nvPicPr>
        <p:blipFill>
          <a:blip r:embed="rId2"/>
          <a:stretch/>
        </p:blipFill>
        <p:spPr>
          <a:xfrm>
            <a:off x="539750" y="1700213"/>
            <a:ext cx="2609850" cy="3238500"/>
          </a:xfrm>
          <a:prstGeom prst="rect">
            <a:avLst/>
          </a:prstGeom>
          <a:noFill/>
          <a:ln>
            <a:noFill/>
          </a:ln>
        </p:spPr>
      </p:pic>
      <p:sp>
        <p:nvSpPr>
          <p:cNvPr id="72708" name="Rectangle 9"/>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sz="2000">
                <a:solidFill>
                  <a:schemeClr val="tx1"/>
                </a:solidFill>
              </a:rPr>
              <a:t>椭圆星系呈圆球型或椭球型。中心区最亮，亮度向边缘递减。</a:t>
            </a:r>
            <a:endParaRPr lang="zh-CN" sz="2000">
              <a:solidFill>
                <a:schemeClr val="tx1"/>
              </a:solidFill>
            </a:endParaRPr>
          </a:p>
        </p:txBody>
      </p:sp>
      <p:pic>
        <p:nvPicPr>
          <p:cNvPr id="72709" name="Picture 12"/>
          <p:cNvPicPr/>
          <p:nvPr>
            <p:ph idx="1"/>
          </p:nvPr>
        </p:nvPicPr>
        <p:blipFill>
          <a:blip r:embed="rId3"/>
          <a:stretch/>
        </p:blipFill>
        <p:spPr>
          <a:xfrm>
            <a:off x="3924300" y="1700213"/>
            <a:ext cx="3956050" cy="2343150"/>
          </a:xfrm>
          <a:prstGeom prst="rect">
            <a:avLst/>
          </a:prstGeom>
          <a:noFill/>
          <a:ln>
            <a:noFill/>
          </a:ln>
        </p:spPr>
      </p:pic>
      <p:sp>
        <p:nvSpPr>
          <p:cNvPr id="72710" name="Rectangle 14"/>
          <p:cNvSpPr/>
          <p:nvPr/>
        </p:nvSpPr>
        <p:spPr>
          <a:xfrm>
            <a:off x="4067175" y="4508500"/>
            <a:ext cx="3876675" cy="11906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椭圆星系半人马</a:t>
            </a:r>
            <a:r>
              <a:rPr lang="en-US"/>
              <a:t>A</a:t>
            </a:r>
            <a:r>
              <a:rPr lang="zh-CN"/>
              <a:t>射电源</a:t>
            </a:r>
            <a:r>
              <a:rPr lang="en-US"/>
              <a:t>(Centaurus A)</a:t>
            </a:r>
            <a:r>
              <a:rPr lang="zh-CN"/>
              <a:t>。此星系大约是在</a:t>
            </a:r>
            <a:r>
              <a:rPr lang="en-US"/>
              <a:t>10</a:t>
            </a:r>
            <a:r>
              <a:rPr lang="zh-CN"/>
              <a:t>亿年前，由两个星系面对面碰撞后形成的。</a:t>
            </a:r>
            <a:r>
              <a:rPr lang="en-US"/>
              <a:t>HST</a:t>
            </a:r>
            <a:r>
              <a:rPr lang="zh-CN"/>
              <a:t>拍摄。 </a:t>
            </a:r>
            <a:endParaRPr 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3730" name="Picture 10"/>
          <p:cNvPicPr/>
          <p:nvPr/>
        </p:nvPicPr>
        <p:blipFill>
          <a:blip r:embed="rId2"/>
          <a:stretch/>
        </p:blipFill>
        <p:spPr>
          <a:xfrm>
            <a:off x="611188" y="1844675"/>
            <a:ext cx="3810000" cy="3048000"/>
          </a:xfrm>
          <a:prstGeom prst="rect">
            <a:avLst/>
          </a:prstGeom>
          <a:noFill/>
          <a:ln>
            <a:noFill/>
          </a:ln>
        </p:spPr>
      </p:pic>
      <p:sp>
        <p:nvSpPr>
          <p:cNvPr id="73731" name="Rectangle 11"/>
          <p:cNvSpPr/>
          <p:nvPr/>
        </p:nvSpPr>
        <p:spPr>
          <a:xfrm>
            <a:off x="1042988" y="5229225"/>
            <a:ext cx="2822575" cy="6413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The Large Magellanic Cloud, LMC </a:t>
            </a:r>
            <a:endParaRPr lang="en-US"/>
          </a:p>
        </p:txBody>
      </p:sp>
      <p:pic>
        <p:nvPicPr>
          <p:cNvPr id="73732" name="Picture 13"/>
          <p:cNvPicPr/>
          <p:nvPr/>
        </p:nvPicPr>
        <p:blipFill>
          <a:blip r:embed="rId3"/>
          <a:stretch/>
        </p:blipFill>
        <p:spPr>
          <a:xfrm>
            <a:off x="4716463" y="1844675"/>
            <a:ext cx="3810000" cy="3048000"/>
          </a:xfrm>
          <a:prstGeom prst="rect">
            <a:avLst/>
          </a:prstGeom>
          <a:noFill/>
          <a:ln>
            <a:noFill/>
          </a:ln>
        </p:spPr>
      </p:pic>
      <p:sp>
        <p:nvSpPr>
          <p:cNvPr id="73733" name="Rectangle 14"/>
          <p:cNvSpPr/>
          <p:nvPr/>
        </p:nvSpPr>
        <p:spPr>
          <a:xfrm>
            <a:off x="5219700" y="5157788"/>
            <a:ext cx="2693988" cy="6413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The Small Magellanic Cloud, SMC </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74754" name="Rectangle 4"/>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en-US"/>
              <a:t>Lenticular (S0) Galaxies </a:t>
            </a:r>
            <a:endParaRPr lang="zh-CN"/>
          </a:p>
        </p:txBody>
      </p:sp>
      <p:sp>
        <p:nvSpPr>
          <p:cNvPr id="74755" name="Rectangle 9"/>
          <p:cNvSpPr/>
          <p:nvPr/>
        </p:nvSpPr>
        <p:spPr>
          <a:xfrm>
            <a:off x="4211638" y="1916113"/>
            <a:ext cx="4384675" cy="393700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          Messier 84</a:t>
            </a:r>
            <a:endParaRPr lang="en-US"/>
          </a:p>
          <a:p>
            <a:pPr marL="0" lvl="0" indent="0"/>
            <a:r>
              <a:rPr lang="en-US"/>
              <a:t>The lenticular galaxies are disk galaxies without any conspicuous structure in their disks. This is probably because they have either used up most of their interstellar matter, so that they consist of old stars only, which have found a smooth and even distribution in the disk by the time, or because the galaxy has not closely encountered any neighbor in the past few hundred million (or few billion) years.  </a:t>
            </a:r>
            <a:endParaRPr lang="en-US"/>
          </a:p>
        </p:txBody>
      </p:sp>
      <p:pic>
        <p:nvPicPr>
          <p:cNvPr id="74756" name="Picture 12">
            <a:hlinkClick r:id="rId3"/>
          </p:cNvPr>
          <p:cNvPicPr/>
          <p:nvPr/>
        </p:nvPicPr>
        <p:blipFill>
          <a:blip r:embed="rId2"/>
          <a:stretch/>
        </p:blipFill>
        <p:spPr>
          <a:xfrm>
            <a:off x="596900" y="1773238"/>
            <a:ext cx="3398838" cy="424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4338" name="Rectangle 6"/>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sp>
        <p:nvSpPr>
          <p:cNvPr id="14339" name="Rectangle 7"/>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buNone/>
            </a:pPr>
            <a:r>
              <a:rPr lang="zh-CN">
                <a:ea typeface="华文行楷"/>
              </a:rPr>
              <a:t>   </a:t>
            </a:r>
            <a:endParaRPr lang="zh-CN">
              <a:ea typeface="华文行楷"/>
            </a:endParaRPr>
          </a:p>
          <a:p>
            <a:pPr lvl="0">
              <a:buNone/>
            </a:pPr>
            <a:r>
              <a:rPr lang="zh-CN">
                <a:ea typeface="华文行楷"/>
              </a:rPr>
              <a:t>    </a:t>
            </a:r>
            <a:r>
              <a:rPr lang="zh-CN">
                <a:solidFill>
                  <a:srgbClr val="FF3300"/>
                </a:solidFill>
                <a:ea typeface="华文行楷"/>
              </a:rPr>
              <a:t>世界上有两件东西能够深深地震撼人们的心灵，一件是我们心中崇高的道德准则，另一件是我们头顶上灿烂的星空。</a:t>
            </a:r>
            <a:endParaRPr lang="zh-CN">
              <a:solidFill>
                <a:srgbClr val="FF3300"/>
              </a:solidFill>
              <a:ea typeface="华文行楷"/>
            </a:endParaRPr>
          </a:p>
          <a:p>
            <a:pPr lvl="0">
              <a:buNone/>
            </a:pPr>
            <a:r>
              <a:rPr lang="zh-CN">
                <a:solidFill>
                  <a:srgbClr val="FF3300"/>
                </a:solidFill>
                <a:ea typeface="华文行楷"/>
              </a:rPr>
              <a:t>     </a:t>
            </a:r>
            <a:endParaRPr lang="zh-CN">
              <a:solidFill>
                <a:srgbClr val="FF3300"/>
              </a:solidFill>
              <a:ea typeface="华文行楷"/>
            </a:endParaRPr>
          </a:p>
          <a:p>
            <a:pPr lvl="0">
              <a:buNone/>
            </a:pPr>
            <a:r>
              <a:rPr lang="zh-CN">
                <a:solidFill>
                  <a:srgbClr val="FF3300"/>
                </a:solidFill>
                <a:ea typeface="华文行楷"/>
              </a:rPr>
              <a:t>                      </a:t>
            </a:r>
            <a:r>
              <a:rPr lang="en-US">
                <a:solidFill>
                  <a:srgbClr val="FF3300"/>
                </a:solidFill>
                <a:latin typeface="Arial"/>
                <a:ea typeface="华文行楷"/>
              </a:rPr>
              <a:t>——</a:t>
            </a:r>
            <a:r>
              <a:rPr lang="zh-CN">
                <a:solidFill>
                  <a:srgbClr val="FF3300"/>
                </a:solidFill>
                <a:ea typeface="华文行楷"/>
              </a:rPr>
              <a:t>伊曼努尔</a:t>
            </a:r>
            <a:r>
              <a:rPr lang="en-US">
                <a:solidFill>
                  <a:srgbClr val="FF3300"/>
                </a:solidFill>
                <a:latin typeface="Arial"/>
                <a:ea typeface="华文行楷"/>
              </a:rPr>
              <a:t>·</a:t>
            </a:r>
            <a:r>
              <a:rPr lang="zh-CN">
                <a:solidFill>
                  <a:srgbClr val="FF3300"/>
                </a:solidFill>
                <a:ea typeface="华文行楷"/>
              </a:rPr>
              <a:t>康德</a:t>
            </a:r>
            <a:endParaRPr lang="en-US">
              <a:solidFill>
                <a:srgbClr val="FF3300"/>
              </a:solidFill>
              <a:ea typeface="华文行楷"/>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5778" name="Picture 5">
            <a:hlinkClick r:id="rId6"/>
          </p:cNvPr>
          <p:cNvPicPr/>
          <p:nvPr/>
        </p:nvPicPr>
        <p:blipFill>
          <a:blip r:embed="rId2"/>
          <a:stretch/>
        </p:blipFill>
        <p:spPr>
          <a:xfrm>
            <a:off x="1042988" y="1916113"/>
            <a:ext cx="1944687" cy="1189037"/>
          </a:xfrm>
          <a:prstGeom prst="rect">
            <a:avLst/>
          </a:prstGeom>
          <a:noFill/>
          <a:ln>
            <a:noFill/>
          </a:ln>
        </p:spPr>
      </p:pic>
      <p:pic>
        <p:nvPicPr>
          <p:cNvPr id="75779" name="Picture 7">
            <a:hlinkClick r:id="rId7"/>
          </p:cNvPr>
          <p:cNvPicPr/>
          <p:nvPr/>
        </p:nvPicPr>
        <p:blipFill>
          <a:blip r:embed="rId3"/>
          <a:stretch/>
        </p:blipFill>
        <p:spPr>
          <a:xfrm>
            <a:off x="4932363" y="1917700"/>
            <a:ext cx="1223962" cy="1223963"/>
          </a:xfrm>
          <a:prstGeom prst="rect">
            <a:avLst/>
          </a:prstGeom>
          <a:noFill/>
          <a:ln>
            <a:noFill/>
          </a:ln>
        </p:spPr>
      </p:pic>
      <p:pic>
        <p:nvPicPr>
          <p:cNvPr id="75780" name="Picture 9">
            <a:hlinkClick r:id="rId8"/>
          </p:cNvPr>
          <p:cNvPicPr/>
          <p:nvPr/>
        </p:nvPicPr>
        <p:blipFill>
          <a:blip r:embed="rId4"/>
          <a:stretch/>
        </p:blipFill>
        <p:spPr>
          <a:xfrm>
            <a:off x="1042988" y="3933825"/>
            <a:ext cx="2016125" cy="1181100"/>
          </a:xfrm>
          <a:prstGeom prst="rect">
            <a:avLst/>
          </a:prstGeom>
          <a:noFill/>
          <a:ln>
            <a:noFill/>
          </a:ln>
        </p:spPr>
      </p:pic>
      <p:pic>
        <p:nvPicPr>
          <p:cNvPr id="75781" name="Picture 11">
            <a:hlinkClick r:id="rId9"/>
          </p:cNvPr>
          <p:cNvPicPr/>
          <p:nvPr/>
        </p:nvPicPr>
        <p:blipFill>
          <a:blip r:embed="rId5"/>
          <a:stretch/>
        </p:blipFill>
        <p:spPr>
          <a:xfrm>
            <a:off x="5003800" y="3933825"/>
            <a:ext cx="1295400" cy="1184275"/>
          </a:xfrm>
          <a:prstGeom prst="rect">
            <a:avLst/>
          </a:prstGeom>
          <a:noFill/>
          <a:ln>
            <a:noFill/>
          </a:ln>
        </p:spPr>
      </p:pic>
      <p:sp>
        <p:nvSpPr>
          <p:cNvPr id="75782" name="Rectangle 12"/>
          <p:cNvSpPr/>
          <p:nvPr/>
        </p:nvSpPr>
        <p:spPr>
          <a:xfrm>
            <a:off x="1116013" y="3284538"/>
            <a:ext cx="2325687" cy="366712"/>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Irregular Galaxies </a:t>
            </a:r>
            <a:endParaRPr lang="en-US"/>
          </a:p>
        </p:txBody>
      </p:sp>
      <p:sp>
        <p:nvSpPr>
          <p:cNvPr id="75783" name="Rectangle 13"/>
          <p:cNvSpPr/>
          <p:nvPr/>
        </p:nvSpPr>
        <p:spPr>
          <a:xfrm>
            <a:off x="6443663" y="2133600"/>
            <a:ext cx="2232025" cy="6413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Spiral Galaxies (and other disks) </a:t>
            </a:r>
            <a:endParaRPr lang="en-US"/>
          </a:p>
        </p:txBody>
      </p:sp>
      <p:sp>
        <p:nvSpPr>
          <p:cNvPr id="75784" name="Rectangle 14"/>
          <p:cNvSpPr/>
          <p:nvPr/>
        </p:nvSpPr>
        <p:spPr>
          <a:xfrm>
            <a:off x="971550" y="5445125"/>
            <a:ext cx="3025775" cy="366713"/>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Lenticular (S0) Galaxies </a:t>
            </a:r>
            <a:endParaRPr lang="en-US"/>
          </a:p>
        </p:txBody>
      </p:sp>
      <p:sp>
        <p:nvSpPr>
          <p:cNvPr id="75785" name="Rectangle 15"/>
          <p:cNvSpPr/>
          <p:nvPr/>
        </p:nvSpPr>
        <p:spPr>
          <a:xfrm>
            <a:off x="5076825" y="5445125"/>
            <a:ext cx="2265363" cy="366713"/>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Elliptical Galaxies </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7680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星系之间的相互作用</a:t>
            </a:r>
            <a:endParaRPr lang="zh-CN"/>
          </a:p>
        </p:txBody>
      </p:sp>
      <p:pic>
        <p:nvPicPr>
          <p:cNvPr id="76803" name="Picture 5"/>
          <p:cNvPicPr/>
          <p:nvPr>
            <p:ph idx="1"/>
          </p:nvPr>
        </p:nvPicPr>
        <p:blipFill>
          <a:blip r:embed="rId2"/>
          <a:stretch/>
        </p:blipFill>
        <p:spPr>
          <a:xfrm>
            <a:off x="5292725" y="1700213"/>
            <a:ext cx="3276600" cy="3262312"/>
          </a:xfrm>
          <a:prstGeom prst="rect">
            <a:avLst/>
          </a:prstGeom>
          <a:noFill/>
          <a:ln>
            <a:noFill/>
          </a:ln>
        </p:spPr>
      </p:pic>
      <p:sp>
        <p:nvSpPr>
          <p:cNvPr id="76804" name="Rectangle 7"/>
          <p:cNvSpPr/>
          <p:nvPr/>
        </p:nvSpPr>
        <p:spPr>
          <a:xfrm>
            <a:off x="5076825" y="5084763"/>
            <a:ext cx="3816350" cy="1558925"/>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sz="1600"/>
              <a:t>孔雀座</a:t>
            </a:r>
            <a:r>
              <a:rPr lang="en-US" sz="1600"/>
              <a:t>(Pavo)</a:t>
            </a:r>
            <a:r>
              <a:rPr lang="zh-CN" sz="1600"/>
              <a:t>中距离为</a:t>
            </a:r>
            <a:r>
              <a:rPr lang="en-US" sz="1600"/>
              <a:t>75</a:t>
            </a:r>
            <a:r>
              <a:rPr lang="zh-CN" sz="1600"/>
              <a:t>万光年的棒旋星系</a:t>
            </a:r>
            <a:r>
              <a:rPr lang="en-US" sz="1600"/>
              <a:t>NGC6872</a:t>
            </a:r>
            <a:r>
              <a:rPr lang="zh-CN" sz="1600"/>
              <a:t>与它北面邻居星系</a:t>
            </a:r>
            <a:r>
              <a:rPr lang="en-US" sz="1600"/>
              <a:t>IC4970(NGC6872</a:t>
            </a:r>
            <a:r>
              <a:rPr lang="zh-CN" sz="1600"/>
              <a:t>中心上方</a:t>
            </a:r>
            <a:r>
              <a:rPr lang="en-US" sz="1600"/>
              <a:t>)</a:t>
            </a:r>
            <a:r>
              <a:rPr lang="zh-CN" sz="1600"/>
              <a:t>相互作用。欧洲南方天文台</a:t>
            </a:r>
            <a:r>
              <a:rPr lang="en-US" sz="1600"/>
              <a:t>(European Southern Observatory)</a:t>
            </a:r>
            <a:r>
              <a:rPr lang="zh-CN" sz="1600"/>
              <a:t>的甚大望远镜</a:t>
            </a:r>
            <a:r>
              <a:rPr lang="en-US" sz="1600"/>
              <a:t>(Very Large Telescope</a:t>
            </a:r>
            <a:r>
              <a:rPr lang="zh-CN" sz="1600"/>
              <a:t>，</a:t>
            </a:r>
            <a:r>
              <a:rPr lang="en-US" sz="1600"/>
              <a:t>VLT)</a:t>
            </a:r>
            <a:r>
              <a:rPr lang="zh-CN" sz="1600"/>
              <a:t>拍摄。 </a:t>
            </a:r>
            <a:endParaRPr lang="zh-CN" sz="1600"/>
          </a:p>
        </p:txBody>
      </p:sp>
      <p:pic>
        <p:nvPicPr>
          <p:cNvPr id="76805" name="Picture 9"/>
          <p:cNvPicPr/>
          <p:nvPr>
            <p:ph idx="2"/>
          </p:nvPr>
        </p:nvPicPr>
        <p:blipFill>
          <a:blip r:embed="rId3"/>
          <a:stretch/>
        </p:blipFill>
        <p:spPr>
          <a:xfrm>
            <a:off x="539750" y="1700213"/>
            <a:ext cx="3343275" cy="3529012"/>
          </a:xfrm>
          <a:prstGeom prst="rect">
            <a:avLst/>
          </a:prstGeom>
          <a:noFill/>
          <a:ln>
            <a:noFill/>
          </a:ln>
        </p:spPr>
      </p:pic>
      <p:sp>
        <p:nvSpPr>
          <p:cNvPr id="76806" name="Rectangle 11"/>
          <p:cNvSpPr/>
          <p:nvPr/>
        </p:nvSpPr>
        <p:spPr>
          <a:xfrm>
            <a:off x="611188" y="5445125"/>
            <a:ext cx="3502025" cy="915988"/>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长蛇座</a:t>
            </a:r>
            <a:r>
              <a:rPr lang="en-US"/>
              <a:t>(Hydra)</a:t>
            </a:r>
            <a:r>
              <a:rPr lang="zh-CN"/>
              <a:t>中两个相互作用的旋涡星系。</a:t>
            </a:r>
            <a:r>
              <a:rPr lang="en-US"/>
              <a:t>Subaru</a:t>
            </a:r>
            <a:r>
              <a:rPr lang="zh-CN"/>
              <a:t>望远镜拍摄。 </a:t>
            </a:r>
            <a:endParaRPr 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77826"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a:t>星系集团</a:t>
            </a:r>
            <a:endParaRPr lang="zh-CN"/>
          </a:p>
        </p:txBody>
      </p:sp>
      <p:sp>
        <p:nvSpPr>
          <p:cNvPr id="77827" name="Rectangle 3"/>
          <p:cNvSpPr/>
          <p:nvPr>
            <p:ph type="body" idx="1"/>
          </p:nvPr>
        </p:nvSpPr>
        <p:spPr>
          <a:xfrm>
            <a:off x="566738" y="1752600"/>
            <a:ext cx="8001000" cy="4267200"/>
          </a:xfrm>
          <a:prstGeom prst="rect">
            <a:avLst/>
          </a:prstGeom>
          <a:noFill/>
          <a:ln>
            <a:miter/>
          </a:ln>
        </p:spPr>
        <p:txBody>
          <a:bodyPr vert="horz" wrap="square" lIns="91440" tIns="45720" rIns="91440" bIns="45720" anchor="t" anchorCtr="0"/>
          <a:lstStyle>
            <a:lvl1pPr marL="469900" lvl="0" indent="-469900" algn="l" defTabSz="914400">
              <a:lnSpc>
                <a:spcPct val="100000"/>
              </a:lnSpc>
              <a:spcBef>
                <a:spcPct val="20000"/>
              </a:spcBef>
              <a:spcAft>
                <a:spcPct val="0"/>
              </a:spcAft>
              <a:buClr>
                <a:schemeClr val="accent2"/>
              </a:buClr>
              <a:buFont typeface="Wingdings" charset="2"/>
              <a:buChar char="o"/>
              <a:defRPr lang="en-US" sz="3000" b="0" i="0" u="none" kern="1200" baseline="0">
                <a:solidFill>
                  <a:schemeClr val="tx1"/>
                </a:solidFill>
                <a:latin typeface="Verdana"/>
                <a:ea typeface="宋体"/>
              </a:defRPr>
            </a:lvl1pPr>
            <a:lvl2pPr marL="908050" lvl="1" indent="-436563" algn="l" defTabSz="914400">
              <a:lnSpc>
                <a:spcPct val="100000"/>
              </a:lnSpc>
              <a:spcBef>
                <a:spcPct val="20000"/>
              </a:spcBef>
              <a:spcAft>
                <a:spcPct val="0"/>
              </a:spcAft>
              <a:buClr>
                <a:schemeClr val="accent2"/>
              </a:buClr>
              <a:buFont typeface="Wingdings" charset="2"/>
              <a:buChar char="n"/>
              <a:defRPr lang="en-US" sz="2600" b="0" i="0" u="none" kern="1200" baseline="0">
                <a:solidFill>
                  <a:schemeClr val="tx1"/>
                </a:solidFill>
                <a:latin typeface="Verdana"/>
                <a:ea typeface="宋体"/>
              </a:defRPr>
            </a:lvl2pPr>
            <a:lvl3pPr marL="1304925" lvl="2" indent="-395288" algn="l" defTabSz="914400">
              <a:lnSpc>
                <a:spcPct val="100000"/>
              </a:lnSpc>
              <a:spcBef>
                <a:spcPct val="20000"/>
              </a:spcBef>
              <a:spcAft>
                <a:spcPct val="0"/>
              </a:spcAft>
              <a:buClr>
                <a:schemeClr val="accent2"/>
              </a:buClr>
              <a:buFont typeface="Wingdings" charset="2"/>
              <a:buChar char="o"/>
              <a:defRPr lang="en-US" sz="2300" b="0" i="0" u="none" kern="1200" baseline="0">
                <a:solidFill>
                  <a:schemeClr val="tx1"/>
                </a:solidFill>
                <a:latin typeface="Verdana"/>
                <a:ea typeface="宋体"/>
              </a:defRPr>
            </a:lvl3pPr>
            <a:lvl4pPr marL="1693863" lvl="3" indent="-387350" algn="l" defTabSz="914400">
              <a:lnSpc>
                <a:spcPct val="100000"/>
              </a:lnSpc>
              <a:spcBef>
                <a:spcPct val="20000"/>
              </a:spcBef>
              <a:spcAft>
                <a:spcPct val="0"/>
              </a:spcAft>
              <a:buClr>
                <a:schemeClr val="accent2"/>
              </a:buClr>
              <a:buFont typeface="Wingdings" charset="2"/>
              <a:buChar char="n"/>
              <a:defRPr lang="en-US" sz="2000" b="0" i="0" u="none" kern="1200" baseline="0">
                <a:solidFill>
                  <a:schemeClr val="tx1"/>
                </a:solidFill>
                <a:latin typeface="Verdana"/>
                <a:ea typeface="宋体"/>
              </a:defRPr>
            </a:lvl4pPr>
            <a:lvl5pPr marL="2093913" lvl="4" indent="-398463" algn="l" defTabSz="914400">
              <a:lnSpc>
                <a:spcPct val="100000"/>
              </a:lnSpc>
              <a:spcBef>
                <a:spcPct val="25000"/>
              </a:spcBef>
              <a:spcAft>
                <a:spcPct val="0"/>
              </a:spcAft>
              <a:buClr>
                <a:schemeClr val="accent2"/>
              </a:buClr>
              <a:buFont typeface="Wingdings" charset="2"/>
              <a:buChar char="§"/>
              <a:defRPr lang="en-US" sz="2000" b="0" i="0" u="none" kern="1200" baseline="0">
                <a:solidFill>
                  <a:schemeClr val="tx1"/>
                </a:solidFill>
                <a:latin typeface="Verdana"/>
                <a:ea typeface="宋体"/>
              </a:defRPr>
            </a:lvl5pPr>
            <a:lvl6pPr marL="2514600" lvl="5" indent="-228600" algn="l" defTabSz="914400">
              <a:lnSpc>
                <a:spcPct val="90000"/>
              </a:lnSpc>
              <a:spcBef>
                <a:spcPts val="500"/>
              </a:spcBef>
              <a:buFont typeface="Arial" charset="0"/>
              <a:buChar char="•"/>
              <a:defRPr lang="en-US" sz="1800" kern="1200">
                <a:solidFill>
                  <a:schemeClr val="tx1"/>
                </a:solidFill>
                <a:latin typeface="Verdana"/>
                <a:ea typeface="宋体"/>
              </a:defRPr>
            </a:lvl6pPr>
            <a:lvl7pPr marL="2971800" lvl="6" indent="-228600" algn="l" defTabSz="914400">
              <a:lnSpc>
                <a:spcPct val="90000"/>
              </a:lnSpc>
              <a:spcBef>
                <a:spcPts val="500"/>
              </a:spcBef>
              <a:buFont typeface="Arial" charset="0"/>
              <a:buChar char="•"/>
              <a:defRPr lang="en-US" sz="1800" kern="1200">
                <a:solidFill>
                  <a:schemeClr val="tx1"/>
                </a:solidFill>
                <a:latin typeface="Verdana"/>
                <a:ea typeface="宋体"/>
              </a:defRPr>
            </a:lvl7pPr>
            <a:lvl8pPr marL="3429000" lvl="7" indent="-228600" algn="l" defTabSz="914400">
              <a:lnSpc>
                <a:spcPct val="90000"/>
              </a:lnSpc>
              <a:spcBef>
                <a:spcPts val="500"/>
              </a:spcBef>
              <a:buFont typeface="Arial" charset="0"/>
              <a:buChar char="•"/>
              <a:defRPr lang="en-US" sz="1800" kern="1200">
                <a:solidFill>
                  <a:schemeClr val="tx1"/>
                </a:solidFill>
                <a:latin typeface="Verdana"/>
                <a:ea typeface="宋体"/>
              </a:defRPr>
            </a:lvl8pPr>
            <a:lvl9pPr marL="3886200" lvl="8" indent="-228600" algn="l" defTabSz="914400">
              <a:lnSpc>
                <a:spcPct val="90000"/>
              </a:lnSpc>
              <a:spcBef>
                <a:spcPts val="500"/>
              </a:spcBef>
              <a:buFont typeface="Arial" charset="0"/>
              <a:buChar char="•"/>
              <a:defRPr lang="en-US" sz="1800" kern="1200">
                <a:solidFill>
                  <a:schemeClr val="tx1"/>
                </a:solidFill>
                <a:latin typeface="Verdana"/>
                <a:ea typeface="宋体"/>
              </a:defRPr>
            </a:lvl9pPr>
          </a:lstStyle>
          <a:p>
            <a:pPr lvl="0"/>
            <a:r>
              <a:rPr lang="zh-CN"/>
              <a:t>星系也有结团的现象，其结团的倾向比恒星更为强烈，在已发现的数十亿个河外星系中，很少是单独存在的。</a:t>
            </a:r>
            <a:endParaRPr lang="zh-CN"/>
          </a:p>
          <a:p>
            <a:pPr lvl="0"/>
            <a:r>
              <a:rPr lang="zh-CN"/>
              <a:t>两个互相有联系的星系成为双重星系，三五个或十来个在一起运动的星系称为多重星系，而</a:t>
            </a:r>
            <a:r>
              <a:rPr lang="en-US"/>
              <a:t>10~100</a:t>
            </a:r>
            <a:r>
              <a:rPr lang="zh-CN"/>
              <a:t>个星系组成的星系集团称为星系群。</a:t>
            </a:r>
            <a:endParaRPr 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8850" name="Picture 5"/>
          <p:cNvPicPr/>
          <p:nvPr/>
        </p:nvPicPr>
        <p:blipFill>
          <a:blip r:embed="rId2"/>
          <a:stretch/>
        </p:blipFill>
        <p:spPr>
          <a:xfrm>
            <a:off x="830263" y="1557338"/>
            <a:ext cx="3741737" cy="4608512"/>
          </a:xfrm>
          <a:prstGeom prst="rect">
            <a:avLst/>
          </a:prstGeom>
          <a:noFill/>
          <a:ln>
            <a:noFill/>
          </a:ln>
        </p:spPr>
      </p:pic>
      <p:sp>
        <p:nvSpPr>
          <p:cNvPr id="78851" name="Rectangle 6"/>
          <p:cNvSpPr/>
          <p:nvPr/>
        </p:nvSpPr>
        <p:spPr>
          <a:xfrm>
            <a:off x="5076825" y="3292475"/>
            <a:ext cx="2989263" cy="6413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星系群</a:t>
            </a:r>
            <a:r>
              <a:rPr lang="en-US"/>
              <a:t>NGC3190</a:t>
            </a:r>
            <a:r>
              <a:rPr lang="zh-CN"/>
              <a:t>。</a:t>
            </a:r>
            <a:r>
              <a:rPr lang="en-US"/>
              <a:t>14</a:t>
            </a:r>
            <a:r>
              <a:rPr lang="zh-CN"/>
              <a:t>英寸望远镜拍摄。 </a:t>
            </a:r>
            <a:endParaRPr 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79874" name="Picture 5"/>
          <p:cNvPicPr/>
          <p:nvPr/>
        </p:nvPicPr>
        <p:blipFill>
          <a:blip r:embed="rId2"/>
          <a:stretch/>
        </p:blipFill>
        <p:spPr>
          <a:xfrm>
            <a:off x="755650" y="1700213"/>
            <a:ext cx="3508375" cy="4340225"/>
          </a:xfrm>
          <a:prstGeom prst="rect">
            <a:avLst/>
          </a:prstGeom>
          <a:noFill/>
          <a:ln>
            <a:noFill/>
          </a:ln>
        </p:spPr>
      </p:pic>
      <p:sp>
        <p:nvSpPr>
          <p:cNvPr id="79875" name="Rectangle 6"/>
          <p:cNvSpPr/>
          <p:nvPr/>
        </p:nvSpPr>
        <p:spPr>
          <a:xfrm>
            <a:off x="5219700" y="3429000"/>
            <a:ext cx="2273300" cy="366713"/>
          </a:xfrm>
          <a:prstGeom prst="rect">
            <a:avLst/>
          </a:prstGeom>
          <a:noFill/>
          <a:ln>
            <a:noFill/>
          </a:ln>
        </p:spPr>
        <p:txBody>
          <a:bodyPr wrap="none"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星系群</a:t>
            </a:r>
            <a:r>
              <a:rPr lang="en-US"/>
              <a:t>NGC5985</a:t>
            </a:r>
            <a:r>
              <a:rPr lang="zh-CN"/>
              <a:t>。 </a:t>
            </a:r>
            <a:endParaRPr 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80898" name="Picture 5"/>
          <p:cNvPicPr/>
          <p:nvPr/>
        </p:nvPicPr>
        <p:blipFill>
          <a:blip r:embed="rId2"/>
          <a:stretch/>
        </p:blipFill>
        <p:spPr>
          <a:xfrm>
            <a:off x="755650" y="1773238"/>
            <a:ext cx="3094038" cy="4294187"/>
          </a:xfrm>
          <a:prstGeom prst="rect">
            <a:avLst/>
          </a:prstGeom>
          <a:noFill/>
          <a:ln>
            <a:noFill/>
          </a:ln>
        </p:spPr>
      </p:pic>
      <p:sp>
        <p:nvSpPr>
          <p:cNvPr id="80899" name="Rectangle 6"/>
          <p:cNvSpPr/>
          <p:nvPr/>
        </p:nvSpPr>
        <p:spPr>
          <a:xfrm>
            <a:off x="4427538" y="3109913"/>
            <a:ext cx="3821112" cy="641350"/>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长蛇座</a:t>
            </a:r>
            <a:r>
              <a:rPr lang="en-US"/>
              <a:t>(Hydra)</a:t>
            </a:r>
            <a:r>
              <a:rPr lang="zh-CN"/>
              <a:t>中距离至少为</a:t>
            </a:r>
            <a:r>
              <a:rPr lang="en-US"/>
              <a:t>3</a:t>
            </a:r>
            <a:r>
              <a:rPr lang="zh-CN"/>
              <a:t>亿光的星系群。摄于</a:t>
            </a:r>
            <a:r>
              <a:rPr lang="en-US"/>
              <a:t>1999</a:t>
            </a:r>
            <a:r>
              <a:rPr lang="zh-CN"/>
              <a:t>年</a:t>
            </a:r>
            <a:r>
              <a:rPr lang="en-US"/>
              <a:t>1</a:t>
            </a:r>
            <a:r>
              <a:rPr lang="zh-CN"/>
              <a:t>月</a:t>
            </a:r>
            <a:r>
              <a:rPr lang="en-US"/>
              <a:t>12</a:t>
            </a:r>
            <a:r>
              <a:rPr lang="zh-CN"/>
              <a:t>日。 </a:t>
            </a:r>
            <a:endParaRPr 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8192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endParaRPr lang="zh-CN"/>
          </a:p>
        </p:txBody>
      </p:sp>
      <p:pic>
        <p:nvPicPr>
          <p:cNvPr id="81923" name="Picture 4"/>
          <p:cNvPicPr/>
          <p:nvPr>
            <p:ph idx="1"/>
          </p:nvPr>
        </p:nvPicPr>
        <p:blipFill>
          <a:blip r:embed="rId2"/>
          <a:stretch/>
        </p:blipFill>
        <p:spPr>
          <a:xfrm>
            <a:off x="611188" y="1773238"/>
            <a:ext cx="5683250" cy="4267200"/>
          </a:xfrm>
          <a:prstGeom prst="rect">
            <a:avLst/>
          </a:prstGeom>
          <a:noFill/>
          <a:ln>
            <a:noFill/>
          </a:ln>
        </p:spPr>
      </p:pic>
      <p:sp>
        <p:nvSpPr>
          <p:cNvPr id="81924" name="Text Box 6"/>
          <p:cNvSpPr/>
          <p:nvPr/>
        </p:nvSpPr>
        <p:spPr>
          <a:xfrm>
            <a:off x="6948488" y="3160713"/>
            <a:ext cx="1555750" cy="2014537"/>
          </a:xfrm>
          <a:prstGeom prst="rect">
            <a:avLst/>
          </a:prstGeom>
          <a:noFill/>
          <a:ln>
            <a:noFill/>
          </a:ln>
        </p:spPr>
        <p:txBody>
          <a:bodyPr wrap="none">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a:t>Hercules</a:t>
            </a:r>
            <a:endParaRPr lang="en-US"/>
          </a:p>
          <a:p>
            <a:pPr marL="0" lvl="0" indent="0"/>
            <a:r>
              <a:rPr lang="zh-CN"/>
              <a:t>武仙座星系团</a:t>
            </a:r>
            <a:endParaRPr lang="zh-CN"/>
          </a:p>
          <a:p>
            <a:pPr marL="0" lvl="0" indent="0"/>
            <a:r>
              <a:rPr lang="en-US"/>
              <a:t>10</a:t>
            </a:r>
            <a:r>
              <a:rPr lang="en-US" baseline="30000"/>
              <a:t>23</a:t>
            </a:r>
            <a:r>
              <a:rPr lang="en-US"/>
              <a:t> m</a:t>
            </a:r>
            <a:endParaRPr lang="en-US"/>
          </a:p>
          <a:p>
            <a:pPr marL="0" lvl="0" indent="0"/>
            <a:endParaRPr lang="zh-CN"/>
          </a:p>
          <a:p>
            <a:pPr marL="0" lvl="0" indent="0"/>
            <a:r>
              <a:rPr lang="en-US"/>
              <a:t>Thousands </a:t>
            </a:r>
            <a:endParaRPr lang="en-US"/>
          </a:p>
          <a:p>
            <a:pPr marL="0" lvl="0" indent="0"/>
            <a:r>
              <a:rPr lang="en-US"/>
              <a:t>Of Galaxies</a:t>
            </a:r>
            <a:endParaRPr lang="en-US"/>
          </a:p>
          <a:p>
            <a:pPr marL="0" lvl="0" indent="0"/>
            <a:endParaRPr 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pic>
        <p:nvPicPr>
          <p:cNvPr id="82946" name="Picture 5"/>
          <p:cNvPicPr/>
          <p:nvPr/>
        </p:nvPicPr>
        <p:blipFill>
          <a:blip r:embed="rId2"/>
          <a:stretch/>
        </p:blipFill>
        <p:spPr>
          <a:xfrm>
            <a:off x="1547813" y="1989138"/>
            <a:ext cx="5424487" cy="2616200"/>
          </a:xfrm>
          <a:prstGeom prst="rect">
            <a:avLst/>
          </a:prstGeom>
          <a:noFill/>
          <a:ln>
            <a:noFill/>
          </a:ln>
        </p:spPr>
      </p:pic>
      <p:sp>
        <p:nvSpPr>
          <p:cNvPr id="82947" name="Rectangle 6"/>
          <p:cNvSpPr/>
          <p:nvPr/>
        </p:nvSpPr>
        <p:spPr>
          <a:xfrm>
            <a:off x="611188" y="4652963"/>
            <a:ext cx="7200900" cy="1465262"/>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zh-CN"/>
              <a:t>这两张星系团的</a:t>
            </a:r>
            <a:r>
              <a:rPr lang="en-US"/>
              <a:t>X</a:t>
            </a:r>
            <a:r>
              <a:rPr lang="zh-CN"/>
              <a:t>射线照片是由</a:t>
            </a:r>
            <a:r>
              <a:rPr lang="en-US"/>
              <a:t>XMM-</a:t>
            </a:r>
            <a:r>
              <a:rPr lang="zh-CN"/>
              <a:t>牛顿卫星上的欧洲光子成像相机（</a:t>
            </a:r>
            <a:r>
              <a:rPr lang="en-US"/>
              <a:t>EPIC</a:t>
            </a:r>
            <a:r>
              <a:rPr lang="zh-CN"/>
              <a:t>）拍摄的，左侧的星系团名叫</a:t>
            </a:r>
            <a:r>
              <a:rPr lang="en-US"/>
              <a:t>2A 0335+096</a:t>
            </a:r>
            <a:r>
              <a:rPr lang="zh-CN"/>
              <a:t>，右侧的是</a:t>
            </a:r>
            <a:r>
              <a:rPr lang="en-US"/>
              <a:t>Sersic 159-03</a:t>
            </a:r>
            <a:r>
              <a:rPr lang="zh-CN"/>
              <a:t>。</a:t>
            </a:r>
            <a:r>
              <a:rPr lang="en-US"/>
              <a:t>Credits: ESA and the XMM-Newton EPIC consortium</a:t>
            </a:r>
            <a:br>
              <a:rPr lang="en-US"/>
            </a:b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83970" name="Rectangle 6"/>
          <p:cNvSpPr/>
          <p:nvPr/>
        </p:nvSpPr>
        <p:spPr>
          <a:xfrm>
            <a:off x="1403350" y="5157788"/>
            <a:ext cx="6335713" cy="915987"/>
          </a:xfrm>
          <a:prstGeom prst="rect">
            <a:avLst/>
          </a:prstGeom>
          <a:noFill/>
          <a:ln>
            <a:noFill/>
          </a:ln>
        </p:spPr>
        <p:txBody>
          <a:bodyPr anchor="ctr" anchorCtr="0">
            <a:spAutoFit/>
          </a:bodyPr>
          <a:lstStyle>
            <a:lvl1pPr marL="0" lvl="0" indent="0" algn="l" defTabSz="914400">
              <a:lnSpc>
                <a:spcPct val="100000"/>
              </a:lnSpc>
              <a:spcBef>
                <a:spcPct val="0"/>
              </a:spcBef>
              <a:spcAft>
                <a:spcPct val="0"/>
              </a:spcAft>
              <a:buNone/>
              <a:defRPr lang="en-US" sz="1800" b="0" i="0" u="none" baseline="0">
                <a:solidFill>
                  <a:schemeClr val="tx1"/>
                </a:solidFill>
                <a:latin typeface="Verdana"/>
                <a:ea typeface="宋体"/>
              </a:defRPr>
            </a:lvl1pPr>
            <a:lvl2pPr marL="457200" lvl="1" indent="0" algn="l" defTabSz="914400">
              <a:lnSpc>
                <a:spcPct val="100000"/>
              </a:lnSpc>
              <a:spcBef>
                <a:spcPct val="0"/>
              </a:spcBef>
              <a:spcAft>
                <a:spcPct val="0"/>
              </a:spcAft>
              <a:buNone/>
              <a:defRPr lang="en-US" sz="1800" b="0" i="0" u="none" baseline="0">
                <a:solidFill>
                  <a:schemeClr val="tx1"/>
                </a:solidFill>
                <a:latin typeface="Verdana"/>
                <a:ea typeface="宋体"/>
              </a:defRPr>
            </a:lvl2pPr>
            <a:lvl3pPr marL="914400" lvl="2" indent="0" algn="l" defTabSz="914400">
              <a:lnSpc>
                <a:spcPct val="100000"/>
              </a:lnSpc>
              <a:spcBef>
                <a:spcPct val="0"/>
              </a:spcBef>
              <a:spcAft>
                <a:spcPct val="0"/>
              </a:spcAft>
              <a:buNone/>
              <a:defRPr lang="en-US" sz="1800" b="0" i="0" u="none" baseline="0">
                <a:solidFill>
                  <a:schemeClr val="tx1"/>
                </a:solidFill>
                <a:latin typeface="Verdana"/>
                <a:ea typeface="宋体"/>
              </a:defRPr>
            </a:lvl3pPr>
            <a:lvl4pPr marL="1371600" lvl="3" indent="0" algn="l" defTabSz="914400">
              <a:lnSpc>
                <a:spcPct val="100000"/>
              </a:lnSpc>
              <a:spcBef>
                <a:spcPct val="0"/>
              </a:spcBef>
              <a:spcAft>
                <a:spcPct val="0"/>
              </a:spcAft>
              <a:buNone/>
              <a:defRPr lang="en-US" sz="1800" b="0" i="0" u="none" baseline="0">
                <a:solidFill>
                  <a:schemeClr val="tx1"/>
                </a:solidFill>
                <a:latin typeface="Verdana"/>
                <a:ea typeface="宋体"/>
              </a:defRPr>
            </a:lvl4pPr>
            <a:lvl5pPr marL="1828800" lvl="4" indent="0" algn="l" defTabSz="914400">
              <a:lnSpc>
                <a:spcPct val="100000"/>
              </a:lnSpc>
              <a:spcBef>
                <a:spcPct val="0"/>
              </a:spcBef>
              <a:spcAft>
                <a:spcPct val="0"/>
              </a:spcAft>
              <a:buNone/>
              <a:defRPr lang="en-US" sz="1800" b="0" i="0" u="none" baseline="0">
                <a:solidFill>
                  <a:schemeClr val="tx1"/>
                </a:solidFill>
                <a:latin typeface="Verdana"/>
                <a:ea typeface="宋体"/>
              </a:defRPr>
            </a:lvl5pPr>
          </a:lstStyle>
          <a:p>
            <a:pPr marL="0" lvl="0" indent="0"/>
            <a:r>
              <a:rPr lang="en-US" i="1"/>
              <a:t>The deep field image of galaxies is accompanied by an animation showing the position in the sky and the extent of the telescope's magnification (HST).</a:t>
            </a:r>
            <a:r>
              <a:rPr lang="en-US"/>
              <a:t> </a:t>
            </a:r>
            <a:endParaRPr lang="en-US"/>
          </a:p>
        </p:txBody>
      </p:sp>
      <p:pic>
        <p:nvPicPr>
          <p:cNvPr id="83971" name="HST_deep.mpeg">
            <a:hlinkClick r:id="" action="ppaction://media"/>
          </p:cNvPr>
          <p:cNvPicPr/>
          <p:nvPr>
            <p:ph idx="0"/>
          </p:nvPr>
        </p:nvPicPr>
        <p:blipFill>
          <a:blip r:embed="rId2"/>
          <a:stretch/>
        </p:blipFill>
        <p:spPr>
          <a:xfrm>
            <a:off x="2055813" y="1804988"/>
            <a:ext cx="5029200" cy="33528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5362" name="Rectangle 2"/>
          <p:cNvSpPr/>
          <p:nvPr>
            <p:ph type="title"/>
          </p:nvPr>
        </p:nvSpPr>
        <p:spPr>
          <a:xfrm>
            <a:off x="574675" y="304800"/>
            <a:ext cx="8001000" cy="1216025"/>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kern="1200" baseline="0">
                <a:solidFill>
                  <a:schemeClr val="tx2"/>
                </a:solidFill>
                <a:latin typeface="Verdana"/>
                <a:ea typeface="宋体"/>
              </a:defRPr>
            </a:lvl1pPr>
            <a:lvl2pPr lvl="1" algn="l">
              <a:spcBef>
                <a:spcPct val="0"/>
              </a:spcBef>
              <a:spcAft>
                <a:spcPct val="0"/>
              </a:spcAft>
              <a:defRPr lang="en-US" sz="3800">
                <a:solidFill>
                  <a:schemeClr val="tx2"/>
                </a:solidFill>
                <a:latin typeface="Verdana"/>
                <a:ea typeface="宋体"/>
              </a:defRPr>
            </a:lvl2pPr>
            <a:lvl3pPr lvl="2" algn="l">
              <a:spcBef>
                <a:spcPct val="0"/>
              </a:spcBef>
              <a:spcAft>
                <a:spcPct val="0"/>
              </a:spcAft>
              <a:defRPr lang="en-US" sz="3800">
                <a:solidFill>
                  <a:schemeClr val="tx2"/>
                </a:solidFill>
                <a:latin typeface="Verdana"/>
                <a:ea typeface="宋体"/>
              </a:defRPr>
            </a:lvl3pPr>
            <a:lvl4pPr lvl="3" algn="l">
              <a:spcBef>
                <a:spcPct val="0"/>
              </a:spcBef>
              <a:spcAft>
                <a:spcPct val="0"/>
              </a:spcAft>
              <a:defRPr lang="en-US" sz="3800">
                <a:solidFill>
                  <a:schemeClr val="tx2"/>
                </a:solidFill>
                <a:latin typeface="Verdana"/>
                <a:ea typeface="宋体"/>
              </a:defRPr>
            </a:lvl4pPr>
            <a:lvl5pPr lvl="4" algn="l">
              <a:spcBef>
                <a:spcPct val="0"/>
              </a:spcBef>
              <a:spcAft>
                <a:spcPct val="0"/>
              </a:spcAft>
              <a:defRPr lang="en-US" sz="3800">
                <a:solidFill>
                  <a:schemeClr val="tx2"/>
                </a:solidFill>
                <a:latin typeface="Verdana"/>
                <a:ea typeface="宋体"/>
              </a:defRPr>
            </a:lvl5pPr>
            <a:lvl6pPr marL="457200" lvl="5" algn="l">
              <a:spcBef>
                <a:spcPct val="0"/>
              </a:spcBef>
              <a:spcAft>
                <a:spcPct val="0"/>
              </a:spcAft>
              <a:defRPr lang="en-US" sz="3800">
                <a:solidFill>
                  <a:schemeClr val="tx2"/>
                </a:solidFill>
                <a:latin typeface="Verdana"/>
                <a:ea typeface="宋体"/>
              </a:defRPr>
            </a:lvl6pPr>
            <a:lvl7pPr marL="914400" lvl="6" algn="l">
              <a:spcBef>
                <a:spcPct val="0"/>
              </a:spcBef>
              <a:spcAft>
                <a:spcPct val="0"/>
              </a:spcAft>
              <a:defRPr lang="en-US" sz="3800">
                <a:solidFill>
                  <a:schemeClr val="tx2"/>
                </a:solidFill>
                <a:latin typeface="Verdana"/>
                <a:ea typeface="宋体"/>
              </a:defRPr>
            </a:lvl7pPr>
            <a:lvl8pPr marL="1371600" lvl="7" algn="l">
              <a:spcBef>
                <a:spcPct val="0"/>
              </a:spcBef>
              <a:spcAft>
                <a:spcPct val="0"/>
              </a:spcAft>
              <a:defRPr lang="en-US" sz="3800">
                <a:solidFill>
                  <a:schemeClr val="tx2"/>
                </a:solidFill>
                <a:latin typeface="Verdana"/>
                <a:ea typeface="宋体"/>
              </a:defRPr>
            </a:lvl8pPr>
            <a:lvl9pPr marL="1828800" lvl="8" algn="l">
              <a:spcBef>
                <a:spcPct val="0"/>
              </a:spcBef>
              <a:spcAft>
                <a:spcPct val="0"/>
              </a:spcAft>
              <a:defRPr lang="en-US" sz="3800">
                <a:solidFill>
                  <a:schemeClr val="tx2"/>
                </a:solidFill>
                <a:latin typeface="Verdana"/>
                <a:ea typeface="宋体"/>
              </a:defRPr>
            </a:lvl9pPr>
          </a:lstStyle>
          <a:p>
            <a:pPr lvl="0"/>
            <a:r>
              <a:rPr lang="zh-CN" sz="3200"/>
              <a:t>天文学</a:t>
            </a:r>
            <a:r>
              <a:rPr lang="en-US" sz="3200"/>
              <a:t>(Astronomy) vs. </a:t>
            </a:r>
            <a:r>
              <a:rPr lang="zh-CN" sz="3200"/>
              <a:t>占星术</a:t>
            </a:r>
            <a:r>
              <a:rPr lang="en-US" sz="3200"/>
              <a:t>(Astrology)</a:t>
            </a:r>
            <a:endParaRPr lang="en-US" sz="3200"/>
          </a:p>
        </p:txBody>
      </p:sp>
      <p:pic>
        <p:nvPicPr>
          <p:cNvPr id="15363" name="Picture 3"/>
          <p:cNvPicPr/>
          <p:nvPr>
            <p:ph type="body" idx="1"/>
          </p:nvPr>
        </p:nvPicPr>
        <p:blipFill>
          <a:blip r:embed="rId2"/>
          <a:stretch/>
        </p:blipFill>
        <p:spPr>
          <a:xfrm>
            <a:off x="0" y="1600200"/>
            <a:ext cx="9144000" cy="502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
    <p:spTree>
      <p:nvGrpSpPr>
        <p:cNvPr id="1" name=""/>
        <p:cNvGrpSpPr/>
        <p:nvPr/>
      </p:nvGrpSpPr>
      <p:grpSpPr/>
      <p:sp>
        <p:nvSpPr>
          <p:cNvPr id="16386" name="Rectangle 4"/>
          <p:cNvSpPr/>
          <p:nvPr>
            <p:ph type="ctrTitle"/>
          </p:nvPr>
        </p:nvSpPr>
        <p:spPr>
          <a:xfrm>
            <a:off x="685800" y="990600"/>
            <a:ext cx="7772400" cy="1371600"/>
          </a:xfrm>
          <a:prstGeom prst="rect">
            <a:avLst/>
          </a:prstGeom>
          <a:noFill/>
          <a:ln>
            <a:miter/>
          </a:ln>
        </p:spPr>
        <p:txBody>
          <a:bodyPr vert="horz" wrap="square" lIns="91440" tIns="45720" rIns="91440" bIns="45720" anchor="b" anchorCtr="0"/>
          <a:lstStyle>
            <a:lvl1pPr marL="0" lvl="0" indent="0" algn="l" defTabSz="914400">
              <a:lnSpc>
                <a:spcPct val="100000"/>
              </a:lnSpc>
              <a:spcBef>
                <a:spcPct val="0"/>
              </a:spcBef>
              <a:spcAft>
                <a:spcPct val="0"/>
              </a:spcAft>
              <a:buNone/>
              <a:defRPr lang="en-US" sz="3800" b="0" i="0" u="none" baseline="0">
                <a:solidFill>
                  <a:schemeClr val="tx2"/>
                </a:solidFill>
                <a:latin typeface="Verdana"/>
                <a:ea typeface="宋体"/>
              </a:defRPr>
            </a:lvl1pPr>
          </a:lstStyle>
          <a:p>
            <a:pPr lvl="0"/>
            <a:endParaRPr lang="zh-CN" sz="4000"/>
          </a:p>
        </p:txBody>
      </p:sp>
      <p:sp>
        <p:nvSpPr>
          <p:cNvPr id="16387" name="Rectangle 5"/>
          <p:cNvSpPr/>
          <p:nvPr>
            <p:ph type="subTitle" idx="1"/>
          </p:nvPr>
        </p:nvSpPr>
        <p:spPr>
          <a:xfrm>
            <a:off x="1447800" y="3429000"/>
            <a:ext cx="7010400" cy="1600200"/>
          </a:xfrm>
          <a:prstGeom prst="rect">
            <a:avLst/>
          </a:prstGeom>
          <a:noFill/>
          <a:ln>
            <a:miter/>
          </a:ln>
        </p:spPr>
        <p:txBody>
          <a:bodyPr vert="horz" wrap="square" lIns="91440" tIns="45720" rIns="91440" bIns="45720" anchor="t" anchorCtr="0"/>
          <a:lstStyle>
            <a:lvl1pPr marL="0" lvl="0" indent="0" algn="ctr" defTabSz="914400">
              <a:lnSpc>
                <a:spcPct val="100000"/>
              </a:lnSpc>
              <a:spcBef>
                <a:spcPct val="20000"/>
              </a:spcBef>
              <a:spcAft>
                <a:spcPct val="0"/>
              </a:spcAft>
              <a:buClr>
                <a:schemeClr val="accent2"/>
              </a:buClr>
              <a:buFont typeface="Wingdings" charset="2"/>
              <a:buNone/>
              <a:defRPr lang="en-US" sz="3000" b="0" i="0" u="none" baseline="0">
                <a:solidFill>
                  <a:schemeClr val="tx1"/>
                </a:solidFill>
                <a:latin typeface="Verdana"/>
                <a:ea typeface="宋体"/>
              </a:defRPr>
            </a:lvl1pPr>
            <a:lvl2pPr marL="471488" lvl="1" indent="0" algn="ctr" defTabSz="914400">
              <a:lnSpc>
                <a:spcPct val="100000"/>
              </a:lnSpc>
              <a:spcBef>
                <a:spcPct val="20000"/>
              </a:spcBef>
              <a:spcAft>
                <a:spcPct val="0"/>
              </a:spcAft>
              <a:buClr>
                <a:schemeClr val="accent2"/>
              </a:buClr>
              <a:buFont typeface="Wingdings" charset="2"/>
              <a:buNone/>
              <a:defRPr lang="en-US" sz="2600" b="0" i="0" u="none" baseline="0">
                <a:solidFill>
                  <a:schemeClr val="tx1"/>
                </a:solidFill>
                <a:latin typeface="Verdana"/>
                <a:ea typeface="宋体"/>
              </a:defRPr>
            </a:lvl2pPr>
            <a:lvl3pPr marL="909638" lvl="2" indent="0" algn="ctr" defTabSz="914400">
              <a:lnSpc>
                <a:spcPct val="100000"/>
              </a:lnSpc>
              <a:spcBef>
                <a:spcPct val="20000"/>
              </a:spcBef>
              <a:spcAft>
                <a:spcPct val="0"/>
              </a:spcAft>
              <a:buClr>
                <a:schemeClr val="accent2"/>
              </a:buClr>
              <a:buFont typeface="Wingdings" charset="2"/>
              <a:buNone/>
              <a:defRPr lang="en-US" sz="2300" b="0" i="0" u="none" baseline="0">
                <a:solidFill>
                  <a:schemeClr val="tx1"/>
                </a:solidFill>
                <a:latin typeface="Verdana"/>
                <a:ea typeface="宋体"/>
              </a:defRPr>
            </a:lvl3pPr>
            <a:lvl4pPr marL="1306512" lvl="3" indent="0" algn="ctr" defTabSz="914400">
              <a:lnSpc>
                <a:spcPct val="100000"/>
              </a:lnSpc>
              <a:spcBef>
                <a:spcPct val="20000"/>
              </a:spcBef>
              <a:spcAft>
                <a:spcPct val="0"/>
              </a:spcAft>
              <a:buClr>
                <a:schemeClr val="accent2"/>
              </a:buClr>
              <a:buFont typeface="Wingdings" charset="2"/>
              <a:buNone/>
              <a:defRPr lang="en-US" sz="2000" b="0" i="0" u="none" baseline="0">
                <a:solidFill>
                  <a:schemeClr val="tx1"/>
                </a:solidFill>
                <a:latin typeface="Verdana"/>
                <a:ea typeface="宋体"/>
              </a:defRPr>
            </a:lvl4pPr>
            <a:lvl5pPr marL="1695450" lvl="4" indent="0" algn="ctr" defTabSz="914400">
              <a:lnSpc>
                <a:spcPct val="100000"/>
              </a:lnSpc>
              <a:spcBef>
                <a:spcPct val="25000"/>
              </a:spcBef>
              <a:spcAft>
                <a:spcPct val="0"/>
              </a:spcAft>
              <a:buClr>
                <a:schemeClr val="accent2"/>
              </a:buClr>
              <a:buFont typeface="Wingdings" charset="2"/>
              <a:buNone/>
              <a:defRPr lang="en-US" sz="2000" b="0" i="0" u="none" baseline="0">
                <a:solidFill>
                  <a:schemeClr val="tx1"/>
                </a:solidFill>
                <a:latin typeface="Verdana"/>
                <a:ea typeface="宋体"/>
              </a:defRPr>
            </a:lvl5pPr>
          </a:lstStyle>
          <a:p>
            <a:pPr marL="0" lvl="0" indent="0"/>
            <a:r>
              <a:rPr lang="en-US" sz="2800">
                <a:latin typeface="宋体"/>
              </a:rPr>
              <a:t>§1.1  </a:t>
            </a:r>
            <a:r>
              <a:rPr lang="zh-CN" sz="2800"/>
              <a:t>天文学的研究对象和方法</a:t>
            </a:r>
            <a:endParaRPr lang="zh-CN" sz="2800"/>
          </a:p>
        </p:txBody>
      </p:sp>
    </p:spTree>
  </p:cSld>
  <p:clrMapOvr>
    <a:masterClrMapping/>
  </p:clrMapOvr>
</p:sld>
</file>